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0" r:id="rId1"/>
  </p:sldMasterIdLst>
  <p:sldIdLst>
    <p:sldId id="275" r:id="rId2"/>
    <p:sldId id="257" r:id="rId3"/>
    <p:sldId id="261" r:id="rId4"/>
    <p:sldId id="258" r:id="rId5"/>
    <p:sldId id="259" r:id="rId6"/>
    <p:sldId id="276" r:id="rId7"/>
    <p:sldId id="260" r:id="rId8"/>
    <p:sldId id="277" r:id="rId9"/>
    <p:sldId id="262" r:id="rId10"/>
    <p:sldId id="263" r:id="rId11"/>
    <p:sldId id="278" r:id="rId12"/>
    <p:sldId id="265" r:id="rId13"/>
    <p:sldId id="266" r:id="rId14"/>
    <p:sldId id="267" r:id="rId15"/>
    <p:sldId id="268" r:id="rId16"/>
    <p:sldId id="269" r:id="rId17"/>
    <p:sldId id="270" r:id="rId18"/>
    <p:sldId id="271" r:id="rId19"/>
    <p:sldId id="273" r:id="rId20"/>
    <p:sldId id="27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0" d="100"/>
          <a:sy n="80" d="100"/>
        </p:scale>
        <p:origin x="-84" y="-6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583CBB79-11E5-47C3-B20E-31828D6AA9C0}"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6456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CBB79-11E5-47C3-B20E-31828D6AA9C0}" type="slidenum">
              <a:rPr lang="en-US" smtClean="0"/>
              <a:t>‹#›</a:t>
            </a:fld>
            <a:endParaRPr lang="en-US"/>
          </a:p>
        </p:txBody>
      </p:sp>
    </p:spTree>
    <p:extLst>
      <p:ext uri="{BB962C8B-B14F-4D97-AF65-F5344CB8AC3E}">
        <p14:creationId xmlns:p14="http://schemas.microsoft.com/office/powerpoint/2010/main" val="2380440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CBB79-11E5-47C3-B20E-31828D6AA9C0}"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5550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16B19AC-9E3E-4ED5-B062-1E717A59321C}"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CBB79-11E5-47C3-B20E-31828D6AA9C0}" type="slidenum">
              <a:rPr lang="en-US" smtClean="0"/>
              <a:t>‹#›</a:t>
            </a:fld>
            <a:endParaRPr lang="en-US"/>
          </a:p>
        </p:txBody>
      </p:sp>
    </p:spTree>
    <p:extLst>
      <p:ext uri="{BB962C8B-B14F-4D97-AF65-F5344CB8AC3E}">
        <p14:creationId xmlns:p14="http://schemas.microsoft.com/office/powerpoint/2010/main" val="2146657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16B19AC-9E3E-4ED5-B062-1E717A59321C}"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3CBB79-11E5-47C3-B20E-31828D6AA9C0}"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2835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16B19AC-9E3E-4ED5-B062-1E717A59321C}" type="datetimeFigureOut">
              <a:rPr lang="en-US" smtClean="0"/>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3CBB79-11E5-47C3-B20E-31828D6AA9C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0475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6B19AC-9E3E-4ED5-B062-1E717A59321C}"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3CBB79-11E5-47C3-B20E-31828D6AA9C0}" type="slidenum">
              <a:rPr lang="en-US" smtClean="0"/>
              <a:t>‹#›</a:t>
            </a:fld>
            <a:endParaRPr lang="en-US"/>
          </a:p>
        </p:txBody>
      </p:sp>
    </p:spTree>
    <p:extLst>
      <p:ext uri="{BB962C8B-B14F-4D97-AF65-F5344CB8AC3E}">
        <p14:creationId xmlns:p14="http://schemas.microsoft.com/office/powerpoint/2010/main" val="2417111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16B19AC-9E3E-4ED5-B062-1E717A59321C}"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CBB79-11E5-47C3-B20E-31828D6AA9C0}"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2911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16B19AC-9E3E-4ED5-B062-1E717A59321C}"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CBB79-11E5-47C3-B20E-31828D6AA9C0}" type="slidenum">
              <a:rPr lang="en-US" smtClean="0"/>
              <a:t>‹#›</a:t>
            </a:fld>
            <a:endParaRPr lang="en-US"/>
          </a:p>
        </p:txBody>
      </p:sp>
    </p:spTree>
    <p:extLst>
      <p:ext uri="{BB962C8B-B14F-4D97-AF65-F5344CB8AC3E}">
        <p14:creationId xmlns:p14="http://schemas.microsoft.com/office/powerpoint/2010/main" val="3494012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16B19AC-9E3E-4ED5-B062-1E717A59321C}"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CBB79-11E5-47C3-B20E-31828D6AA9C0}" type="slidenum">
              <a:rPr lang="en-US" smtClean="0"/>
              <a:t>‹#›</a:t>
            </a:fld>
            <a:endParaRPr lang="en-US"/>
          </a:p>
        </p:txBody>
      </p:sp>
    </p:spTree>
    <p:extLst>
      <p:ext uri="{BB962C8B-B14F-4D97-AF65-F5344CB8AC3E}">
        <p14:creationId xmlns:p14="http://schemas.microsoft.com/office/powerpoint/2010/main" val="13575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CBB79-11E5-47C3-B20E-31828D6AA9C0}"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9518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CBB79-11E5-47C3-B20E-31828D6AA9C0}"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44623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CBB79-11E5-47C3-B20E-31828D6AA9C0}" type="slidenum">
              <a:rPr lang="en-US" smtClean="0"/>
              <a:t>‹#›</a:t>
            </a:fld>
            <a:endParaRPr lang="en-US"/>
          </a:p>
        </p:txBody>
      </p:sp>
    </p:spTree>
    <p:extLst>
      <p:ext uri="{BB962C8B-B14F-4D97-AF65-F5344CB8AC3E}">
        <p14:creationId xmlns:p14="http://schemas.microsoft.com/office/powerpoint/2010/main" val="1933068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CBB79-11E5-47C3-B20E-31828D6AA9C0}"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9987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CBB79-11E5-47C3-B20E-31828D6AA9C0}"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93997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CBB79-11E5-47C3-B20E-31828D6AA9C0}"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9093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6B19AC-9E3E-4ED5-B062-1E717A59321C}"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CBB79-11E5-47C3-B20E-31828D6AA9C0}"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7010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16B19AC-9E3E-4ED5-B062-1E717A59321C}" type="datetimeFigureOut">
              <a:rPr lang="en-US" smtClean="0"/>
              <a:t>8/27/2026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83CBB79-11E5-47C3-B20E-31828D6AA9C0}" type="slidenum">
              <a:rPr lang="en-US" smtClean="0"/>
              <a:t>‹#›</a:t>
            </a:fld>
            <a:endParaRPr lang="en-US"/>
          </a:p>
        </p:txBody>
      </p:sp>
    </p:spTree>
    <p:extLst>
      <p:ext uri="{BB962C8B-B14F-4D97-AF65-F5344CB8AC3E}">
        <p14:creationId xmlns:p14="http://schemas.microsoft.com/office/powerpoint/2010/main" val="703590318"/>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 id="2147483872" r:id="rId12"/>
    <p:sldLayoutId id="2147483873" r:id="rId13"/>
    <p:sldLayoutId id="2147483874" r:id="rId14"/>
    <p:sldLayoutId id="2147483875" r:id="rId15"/>
    <p:sldLayoutId id="2147483876" r:id="rId16"/>
    <p:sldLayoutId id="21474838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3220" y="2422567"/>
            <a:ext cx="4932713" cy="1786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6117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8622"/>
            <a:ext cx="10515600" cy="5757334"/>
          </a:xfrm>
        </p:spPr>
        <p:txBody>
          <a:bodyPr>
            <a:noAutofit/>
          </a:bodyPr>
          <a:lstStyle/>
          <a:p>
            <a:pPr marL="0" lvl="0" indent="0" algn="ctr" rtl="1">
              <a:lnSpc>
                <a:spcPct val="100000"/>
              </a:lnSpc>
              <a:spcBef>
                <a:spcPts val="0"/>
              </a:spcBef>
              <a:buNone/>
            </a:pPr>
            <a:r>
              <a:rPr lang="fa-IR" sz="3200" dirty="0" smtClean="0">
                <a:solidFill>
                  <a:prstClr val="black"/>
                </a:solidFill>
                <a:latin typeface="Arabic Typesetting" panose="03020402040406030203" pitchFamily="66" charset="-78"/>
                <a:cs typeface="Arabic Typesetting" panose="03020402040406030203" pitchFamily="66" charset="-78"/>
              </a:rPr>
              <a:t>ویژگیهای محبوب اندوهگین</a:t>
            </a:r>
          </a:p>
          <a:p>
            <a:pPr marL="0" lvl="0" indent="0" algn="r" rtl="1">
              <a:lnSpc>
                <a:spcPct val="100000"/>
              </a:lnSpc>
              <a:spcBef>
                <a:spcPts val="0"/>
              </a:spcBef>
              <a:buNone/>
            </a:pPr>
            <a:r>
              <a:rPr lang="fa-IR" dirty="0" smtClean="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همواره خلق غم زده و نا شادی دارد</a:t>
            </a:r>
            <a:r>
              <a:rPr lang="fa-IR" dirty="0">
                <a:solidFill>
                  <a:prstClr val="black"/>
                </a:solidFill>
                <a:latin typeface="Arabic Typesetting" panose="03020402040406030203" pitchFamily="66" charset="-78"/>
                <a:cs typeface="Arabic Typesetting" panose="03020402040406030203" pitchFamily="66" charset="-78"/>
              </a:rPr>
              <a:t>.</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 احساس بی ارزشی و بی کفایتی می کند.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همواره در حال ارزیابی خود و انتقاد از خود است.</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smtClean="0">
                <a:solidFill>
                  <a:prstClr val="black"/>
                </a:solidFill>
                <a:latin typeface="Arabic Typesetting" panose="03020402040406030203" pitchFamily="66" charset="-78"/>
                <a:cs typeface="Arabic Typesetting" panose="03020402040406030203" pitchFamily="66" charset="-78"/>
              </a:rPr>
              <a:t>@</a:t>
            </a:r>
            <a:r>
              <a:rPr lang="ar-SA" dirty="0" smtClean="0">
                <a:solidFill>
                  <a:prstClr val="black"/>
                </a:solidFill>
                <a:latin typeface="Arabic Typesetting" panose="03020402040406030203" pitchFamily="66" charset="-78"/>
                <a:cs typeface="Arabic Typesetting" panose="03020402040406030203" pitchFamily="66" charset="-78"/>
              </a:rPr>
              <a:t> غالباً شما را مورد ارزیابی و انتقاد شدید قرار می‌دهد.</a:t>
            </a:r>
            <a:endParaRPr lang="en-US" dirty="0" smtClean="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smtClean="0">
                <a:solidFill>
                  <a:prstClr val="black"/>
                </a:solidFill>
                <a:latin typeface="Arabic Typesetting" panose="03020402040406030203" pitchFamily="66" charset="-78"/>
                <a:cs typeface="Arabic Typesetting" panose="03020402040406030203" pitchFamily="66" charset="-78"/>
              </a:rPr>
              <a:t>@</a:t>
            </a:r>
            <a:r>
              <a:rPr lang="ar-SA" dirty="0" smtClean="0">
                <a:solidFill>
                  <a:prstClr val="black"/>
                </a:solidFill>
                <a:latin typeface="Arabic Typesetting" panose="03020402040406030203" pitchFamily="66" charset="-78"/>
                <a:cs typeface="Arabic Typesetting" panose="03020402040406030203" pitchFamily="66" charset="-78"/>
              </a:rPr>
              <a:t>غالب اوقات در حال نشخوار فکری و نگرانی است.</a:t>
            </a:r>
            <a:endParaRPr lang="en-US" dirty="0" smtClean="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smtClean="0">
                <a:solidFill>
                  <a:prstClr val="black"/>
                </a:solidFill>
                <a:latin typeface="Arabic Typesetting" panose="03020402040406030203" pitchFamily="66" charset="-78"/>
                <a:cs typeface="Arabic Typesetting" panose="03020402040406030203" pitchFamily="66" charset="-78"/>
              </a:rPr>
              <a:t>@</a:t>
            </a:r>
            <a:r>
              <a:rPr lang="ar-SA" dirty="0" smtClean="0">
                <a:solidFill>
                  <a:prstClr val="black"/>
                </a:solidFill>
                <a:latin typeface="Arabic Typesetting" panose="03020402040406030203" pitchFamily="66" charset="-78"/>
                <a:cs typeface="Arabic Typesetting" panose="03020402040406030203" pitchFamily="66" charset="-78"/>
              </a:rPr>
              <a:t>درباره همه چیز از جمله شما بدبین است.</a:t>
            </a:r>
            <a:endParaRPr lang="en-US" dirty="0" smtClean="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smtClean="0">
                <a:solidFill>
                  <a:prstClr val="black"/>
                </a:solidFill>
                <a:latin typeface="Arabic Typesetting" panose="03020402040406030203" pitchFamily="66" charset="-78"/>
                <a:cs typeface="Arabic Typesetting" panose="03020402040406030203" pitchFamily="66" charset="-78"/>
              </a:rPr>
              <a:t> </a:t>
            </a:r>
            <a:r>
              <a:rPr lang="fa-IR" dirty="0" smtClean="0">
                <a:solidFill>
                  <a:prstClr val="black"/>
                </a:solidFill>
                <a:latin typeface="Arabic Typesetting" panose="03020402040406030203" pitchFamily="66" charset="-78"/>
                <a:cs typeface="Arabic Typesetting" panose="03020402040406030203" pitchFamily="66" charset="-78"/>
              </a:rPr>
              <a:t>@</a:t>
            </a:r>
            <a:r>
              <a:rPr lang="ar-SA" dirty="0" smtClean="0">
                <a:solidFill>
                  <a:prstClr val="black"/>
                </a:solidFill>
                <a:latin typeface="Arabic Typesetting" panose="03020402040406030203" pitchFamily="66" charset="-78"/>
                <a:cs typeface="Arabic Typesetting" panose="03020402040406030203" pitchFamily="66" charset="-78"/>
              </a:rPr>
              <a:t>همواره احساس گناه پشیمانی و حسرت می کند.</a:t>
            </a:r>
            <a:endParaRPr lang="en-US" dirty="0" smtClean="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smtClean="0">
                <a:solidFill>
                  <a:prstClr val="black"/>
                </a:solidFill>
                <a:latin typeface="Arabic Typesetting" panose="03020402040406030203" pitchFamily="66" charset="-78"/>
                <a:cs typeface="Arabic Typesetting" panose="03020402040406030203" pitchFamily="66" charset="-78"/>
              </a:rPr>
              <a:t>@</a:t>
            </a:r>
            <a:r>
              <a:rPr lang="ar-SA" dirty="0" smtClean="0">
                <a:solidFill>
                  <a:prstClr val="black"/>
                </a:solidFill>
                <a:latin typeface="Arabic Typesetting" panose="03020402040406030203" pitchFamily="66" charset="-78"/>
                <a:cs typeface="Arabic Typesetting" panose="03020402040406030203" pitchFamily="66" charset="-78"/>
              </a:rPr>
              <a:t> مقدار زیادی از انرژی شما صرف شاد کردن  و جدا کردن اواز بند غم خواهد شد.</a:t>
            </a:r>
            <a:endParaRPr lang="en-US" dirty="0" smtClean="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smtClean="0">
                <a:solidFill>
                  <a:prstClr val="black"/>
                </a:solidFill>
                <a:latin typeface="Arabic Typesetting" panose="03020402040406030203" pitchFamily="66" charset="-78"/>
                <a:cs typeface="Arabic Typesetting" panose="03020402040406030203" pitchFamily="66" charset="-78"/>
              </a:rPr>
              <a:t>@</a:t>
            </a:r>
            <a:r>
              <a:rPr lang="ar-SA" dirty="0" smtClean="0">
                <a:solidFill>
                  <a:prstClr val="black"/>
                </a:solidFill>
                <a:latin typeface="Arabic Typesetting" panose="03020402040406030203" pitchFamily="66" charset="-78"/>
                <a:cs typeface="Arabic Typesetting" panose="03020402040406030203" pitchFamily="66" charset="-78"/>
              </a:rPr>
              <a:t> آنها غالباً بر روحیه شریک زندگی خود تاثیر منفی می گذارند.</a:t>
            </a:r>
            <a:endParaRPr lang="en-US" dirty="0" smtClean="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smtClean="0">
                <a:solidFill>
                  <a:prstClr val="black"/>
                </a:solidFill>
                <a:latin typeface="Arabic Typesetting" panose="03020402040406030203" pitchFamily="66" charset="-78"/>
                <a:cs typeface="Arabic Typesetting" panose="03020402040406030203" pitchFamily="66" charset="-78"/>
              </a:rPr>
              <a:t> </a:t>
            </a:r>
            <a:r>
              <a:rPr lang="fa-IR" dirty="0" smtClean="0">
                <a:solidFill>
                  <a:prstClr val="black"/>
                </a:solidFill>
                <a:latin typeface="Arabic Typesetting" panose="03020402040406030203" pitchFamily="66" charset="-78"/>
                <a:cs typeface="Arabic Typesetting" panose="03020402040406030203" pitchFamily="66" charset="-78"/>
              </a:rPr>
              <a:t>@</a:t>
            </a:r>
            <a:r>
              <a:rPr lang="ar-SA" dirty="0" smtClean="0">
                <a:solidFill>
                  <a:prstClr val="black"/>
                </a:solidFill>
                <a:latin typeface="Arabic Typesetting" panose="03020402040406030203" pitchFamily="66" charset="-78"/>
                <a:cs typeface="Arabic Typesetting" panose="03020402040406030203" pitchFamily="66" charset="-78"/>
              </a:rPr>
              <a:t>تمایل به خودخوری وغصه خوردن دارد.</a:t>
            </a:r>
            <a:endParaRPr lang="en-US" dirty="0" smtClean="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smtClean="0">
                <a:solidFill>
                  <a:prstClr val="black"/>
                </a:solidFill>
                <a:latin typeface="Arabic Typesetting" panose="03020402040406030203" pitchFamily="66" charset="-78"/>
                <a:cs typeface="Arabic Typesetting" panose="03020402040406030203" pitchFamily="66" charset="-78"/>
              </a:rPr>
              <a:t>@</a:t>
            </a:r>
            <a:r>
              <a:rPr lang="ar-SA" dirty="0" smtClean="0">
                <a:solidFill>
                  <a:prstClr val="black"/>
                </a:solidFill>
                <a:latin typeface="Arabic Typesetting" panose="03020402040406030203" pitchFamily="66" charset="-78"/>
                <a:cs typeface="Arabic Typesetting" panose="03020402040406030203" pitchFamily="66" charset="-78"/>
              </a:rPr>
              <a:t>نسبت به دیگران ازجمله همسرش ،نگرش منفی ،انتقادی وسرزنش گر دارد</a:t>
            </a:r>
            <a:r>
              <a:rPr lang="fa-IR" dirty="0" smtClean="0">
                <a:solidFill>
                  <a:prstClr val="black"/>
                </a:solidFill>
                <a:latin typeface="Arabic Typesetting" panose="03020402040406030203" pitchFamily="66" charset="-78"/>
                <a:cs typeface="Arabic Typesetting" panose="03020402040406030203" pitchFamily="66" charset="-78"/>
              </a:rPr>
              <a:t>.</a:t>
            </a: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a:t>
            </a:r>
            <a:endParaRPr lang="en-US" dirty="0">
              <a:solidFill>
                <a:prstClr val="black"/>
              </a:solidFill>
              <a:latin typeface="Arabic Typesetting" panose="03020402040406030203" pitchFamily="66" charset="-78"/>
              <a:cs typeface="Arabic Typesetting" panose="03020402040406030203" pitchFamily="66" charset="-78"/>
            </a:endParaRPr>
          </a:p>
          <a:p>
            <a:endParaRPr lang="en-US" sz="4000" dirty="0"/>
          </a:p>
        </p:txBody>
      </p:sp>
    </p:spTree>
    <p:extLst>
      <p:ext uri="{BB962C8B-B14F-4D97-AF65-F5344CB8AC3E}">
        <p14:creationId xmlns:p14="http://schemas.microsoft.com/office/powerpoint/2010/main" val="16631453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711200"/>
            <a:ext cx="10515600" cy="5465763"/>
          </a:xfrm>
        </p:spPr>
        <p:txBody>
          <a:bodyPr>
            <a:noAutofit/>
          </a:bodyPr>
          <a:lstStyle/>
          <a:p>
            <a:pPr marL="0" lvl="0" indent="0" algn="r" rtl="1">
              <a:lnSpc>
                <a:spcPct val="100000"/>
              </a:lnSpc>
              <a:spcBef>
                <a:spcPts val="0"/>
              </a:spcBef>
              <a:buNone/>
            </a:pP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 افسردگی ضعیف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ملایم و مزمن </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زندگی باوی فاقد نشاط و شادی است.</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دارای طیف هیجانی محدودی است.( حتی نمی‌تواند 20 فعالیت خوشحال کننده  را بنویسد)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هم دارای طیف محدودی از عواطف است و هم ابراز عواطف و احساسات برایش دشوار است.</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عمیقا احساس بی ارزشی می‌کند واین احساس را به دیگر افراد</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 محیط اطراف و آینده پیش‌رو فرافکن می سازد. </a:t>
            </a:r>
            <a:endParaRPr lang="fa-IR"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a:solidFill>
                  <a:prstClr val="black"/>
                </a:solidFill>
                <a:latin typeface="Arabic Typesetting" panose="03020402040406030203" pitchFamily="66" charset="-78"/>
                <a:cs typeface="Arabic Typesetting" panose="03020402040406030203" pitchFamily="66" charset="-78"/>
              </a:rPr>
              <a:t>@نگرش </a:t>
            </a:r>
            <a:r>
              <a:rPr lang="ar-SA" dirty="0">
                <a:solidFill>
                  <a:prstClr val="black"/>
                </a:solidFill>
                <a:latin typeface="Arabic Typesetting" panose="03020402040406030203" pitchFamily="66" charset="-78"/>
                <a:cs typeface="Arabic Typesetting" panose="03020402040406030203" pitchFamily="66" charset="-78"/>
              </a:rPr>
              <a:t> بدبینانه و روحیه افسرده او باعث می شود دیگران او را ترک کنند اما او طی یک چرخه معیوب به این نتیجه می‌رسد که چون فرد بی ارزشی است که دیگران از او اجتناب می‌کنند.</a:t>
            </a:r>
            <a:endParaRPr lang="fa-IR"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دو نقص عمده </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عدم احساس عزت نفس و عدم توانایی تجربه شادی و نشاط او را تبدیل می کند به فردی انتقاد </a:t>
            </a:r>
            <a:r>
              <a:rPr lang="fa-IR" dirty="0">
                <a:solidFill>
                  <a:prstClr val="black"/>
                </a:solidFill>
                <a:latin typeface="Arabic Typesetting" panose="03020402040406030203" pitchFamily="66" charset="-78"/>
                <a:cs typeface="Arabic Typesetting" panose="03020402040406030203" pitchFamily="66" charset="-78"/>
              </a:rPr>
              <a:t>گر</a:t>
            </a:r>
            <a:r>
              <a:rPr lang="ar-SA" dirty="0">
                <a:solidFill>
                  <a:prstClr val="black"/>
                </a:solidFill>
                <a:latin typeface="Arabic Typesetting" panose="03020402040406030203" pitchFamily="66" charset="-78"/>
                <a:cs typeface="Arabic Typesetting" panose="03020402040406030203" pitchFamily="66" charset="-78"/>
              </a:rPr>
              <a:t>و سرزنش گر نسبت به خودش.</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dirty="0">
                <a:solidFill>
                  <a:prstClr val="black"/>
                </a:solidFill>
                <a:latin typeface="Arabic Typesetting" panose="03020402040406030203" pitchFamily="66" charset="-78"/>
                <a:cs typeface="Arabic Typesetting" panose="03020402040406030203" pitchFamily="66" charset="-78"/>
              </a:rPr>
              <a:t>@ا</a:t>
            </a:r>
            <a:r>
              <a:rPr lang="ar-SA" dirty="0">
                <a:solidFill>
                  <a:prstClr val="black"/>
                </a:solidFill>
                <a:latin typeface="Arabic Typesetting" panose="03020402040406030203" pitchFamily="66" charset="-78"/>
                <a:cs typeface="Arabic Typesetting" panose="03020402040406030203" pitchFamily="66" charset="-78"/>
              </a:rPr>
              <a:t>ونقاط قوت خودش را به سادگی نادیده می‌گیرد ولی به طرز بی رحمانه ای به دنبال شواهدی مبنی بر بی ارزشی خود می گردد .</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 از نگاه دیگران او فردی منفی باف و بدبین است.</a:t>
            </a:r>
            <a:endParaRPr lang="en-US" dirty="0">
              <a:solidFill>
                <a:prstClr val="black"/>
              </a:solidFill>
              <a:latin typeface="Arabic Typesetting" panose="03020402040406030203" pitchFamily="66" charset="-78"/>
              <a:cs typeface="Arabic Typesetting" panose="03020402040406030203" pitchFamily="66" charset="-78"/>
            </a:endParaRPr>
          </a:p>
          <a:p>
            <a:endParaRPr lang="en-US" sz="4000" dirty="0"/>
          </a:p>
        </p:txBody>
      </p:sp>
    </p:spTree>
    <p:extLst>
      <p:ext uri="{BB962C8B-B14F-4D97-AF65-F5344CB8AC3E}">
        <p14:creationId xmlns:p14="http://schemas.microsoft.com/office/powerpoint/2010/main" val="10866526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sz="4800" dirty="0" smtClean="0">
                <a:latin typeface="Arabic Typesetting" panose="03020402040406030203" pitchFamily="66" charset="-78"/>
                <a:cs typeface="Arabic Typesetting" panose="03020402040406030203" pitchFamily="66" charset="-78"/>
              </a:rPr>
              <a:t>شخصیت افسرده چگونه شکل می گیرد؟</a:t>
            </a:r>
            <a:endParaRPr lang="en-US" sz="4800"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1295401" y="1957388"/>
            <a:ext cx="9601196" cy="3918480"/>
          </a:xfrm>
        </p:spPr>
        <p:txBody>
          <a:bodyPr>
            <a:noAutofit/>
          </a:bodyPr>
          <a:lstStyle/>
          <a:p>
            <a:pPr marL="0" lvl="0" indent="0" algn="r" rtl="1">
              <a:lnSpc>
                <a:spcPct val="100000"/>
              </a:lnSpc>
              <a:spcBef>
                <a:spcPts val="0"/>
              </a:spcBef>
              <a:buNone/>
            </a:pP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غالباً یکی از خویشاوندان درجه یک آنها دچار اختلالات خلقی (دوقطبی و افسردگی شدید ) بوده‌اند.</a:t>
            </a:r>
            <a:endParaRPr lang="en-US"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یک پیش زمینه نیرومند ژنتیکی</a:t>
            </a:r>
            <a:endParaRPr lang="en-US"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3200" dirty="0">
                <a:solidFill>
                  <a:prstClr val="black"/>
                </a:solidFill>
                <a:latin typeface="Arabic Typesetting" panose="03020402040406030203" pitchFamily="66" charset="-78"/>
                <a:cs typeface="Arabic Typesetting" panose="03020402040406030203" pitchFamily="66" charset="-78"/>
              </a:rPr>
              <a:t> </a:t>
            </a: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شیوع اختلال بین زنان و مردان یکسان است.</a:t>
            </a:r>
            <a:endParaRPr lang="en-US"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3200" dirty="0">
                <a:solidFill>
                  <a:prstClr val="black"/>
                </a:solidFill>
                <a:latin typeface="Arabic Typesetting" panose="03020402040406030203" pitchFamily="66" charset="-78"/>
                <a:cs typeface="Arabic Typesetting" panose="03020402040406030203" pitchFamily="66" charset="-78"/>
              </a:rPr>
              <a:t> </a:t>
            </a: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والدین می توانند در ایجاد خوی افسرده در فرزندان نقش داشته باشند.</a:t>
            </a:r>
            <a:endParaRPr lang="en-US"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3200" dirty="0">
                <a:solidFill>
                  <a:prstClr val="black"/>
                </a:solidFill>
                <a:latin typeface="Arabic Typesetting" panose="03020402040406030203" pitchFamily="66" charset="-78"/>
                <a:cs typeface="Arabic Typesetting" panose="03020402040406030203" pitchFamily="66" charset="-78"/>
              </a:rPr>
              <a:t> </a:t>
            </a: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نوزاد می تواند علائم اندوه را شناسایی کند.</a:t>
            </a:r>
            <a:endParaRPr lang="en-US"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3200" dirty="0">
                <a:solidFill>
                  <a:prstClr val="black"/>
                </a:solidFill>
                <a:latin typeface="Arabic Typesetting" panose="03020402040406030203" pitchFamily="66" charset="-78"/>
                <a:cs typeface="Arabic Typesetting" panose="03020402040406030203" pitchFamily="66" charset="-78"/>
              </a:rPr>
              <a:t>   </a:t>
            </a: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کودک الگوهای هیجانی دیگر را یاد </a:t>
            </a:r>
            <a:r>
              <a:rPr lang="ar-SA" sz="3200" dirty="0" smtClean="0">
                <a:solidFill>
                  <a:prstClr val="black"/>
                </a:solidFill>
                <a:latin typeface="Arabic Typesetting" panose="03020402040406030203" pitchFamily="66" charset="-78"/>
                <a:cs typeface="Arabic Typesetting" panose="03020402040406030203" pitchFamily="66" charset="-78"/>
              </a:rPr>
              <a:t>نمی</a:t>
            </a:r>
            <a:r>
              <a:rPr lang="fa-IR" sz="3200" dirty="0" smtClean="0">
                <a:solidFill>
                  <a:prstClr val="black"/>
                </a:solidFill>
                <a:latin typeface="Arabic Typesetting" panose="03020402040406030203" pitchFamily="66" charset="-78"/>
                <a:cs typeface="Arabic Typesetting" panose="03020402040406030203" pitchFamily="66" charset="-78"/>
              </a:rPr>
              <a:t> </a:t>
            </a:r>
            <a:r>
              <a:rPr lang="ar-SA" sz="3200" dirty="0" smtClean="0">
                <a:solidFill>
                  <a:prstClr val="black"/>
                </a:solidFill>
                <a:latin typeface="Arabic Typesetting" panose="03020402040406030203" pitchFamily="66" charset="-78"/>
                <a:cs typeface="Arabic Typesetting" panose="03020402040406030203" pitchFamily="66" charset="-78"/>
              </a:rPr>
              <a:t>گیرد</a:t>
            </a:r>
            <a:r>
              <a:rPr lang="ar-SA" sz="3200" dirty="0">
                <a:solidFill>
                  <a:prstClr val="black"/>
                </a:solidFill>
                <a:latin typeface="Arabic Typesetting" panose="03020402040406030203" pitchFamily="66" charset="-78"/>
                <a:cs typeface="Arabic Typesetting" panose="03020402040406030203" pitchFamily="66" charset="-78"/>
              </a:rPr>
              <a:t>.</a:t>
            </a:r>
            <a:endParaRPr lang="en-US"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این افراد مستعد ابتلا به افسردگی شدید </a:t>
            </a:r>
            <a:r>
              <a:rPr lang="ar-SA" sz="3200" dirty="0" smtClean="0">
                <a:solidFill>
                  <a:prstClr val="black"/>
                </a:solidFill>
                <a:latin typeface="Arabic Typesetting" panose="03020402040406030203" pitchFamily="66" charset="-78"/>
                <a:cs typeface="Arabic Typesetting" panose="03020402040406030203" pitchFamily="66" charset="-78"/>
              </a:rPr>
              <a:t>هستند</a:t>
            </a:r>
            <a:r>
              <a:rPr lang="fa-IR" sz="3200" dirty="0" smtClean="0">
                <a:solidFill>
                  <a:prstClr val="black"/>
                </a:solidFill>
                <a:latin typeface="Arabic Typesetting" panose="03020402040406030203" pitchFamily="66" charset="-78"/>
                <a:cs typeface="Arabic Typesetting" panose="03020402040406030203" pitchFamily="66" charset="-78"/>
              </a:rPr>
              <a:t> </a:t>
            </a:r>
            <a:r>
              <a:rPr lang="ar-SA" sz="3200" dirty="0" smtClean="0">
                <a:solidFill>
                  <a:prstClr val="black"/>
                </a:solidFill>
                <a:latin typeface="Arabic Typesetting" panose="03020402040406030203" pitchFamily="66" charset="-78"/>
                <a:cs typeface="Arabic Typesetting" panose="03020402040406030203" pitchFamily="66" charset="-78"/>
              </a:rPr>
              <a:t>(فسردگی </a:t>
            </a:r>
            <a:r>
              <a:rPr lang="ar-SA" sz="3200" dirty="0">
                <a:solidFill>
                  <a:prstClr val="black"/>
                </a:solidFill>
                <a:latin typeface="Arabic Typesetting" panose="03020402040406030203" pitchFamily="66" charset="-78"/>
                <a:cs typeface="Arabic Typesetting" panose="03020402040406030203" pitchFamily="66" charset="-78"/>
              </a:rPr>
              <a:t>مضاعف )که نیاز به </a:t>
            </a:r>
            <a:r>
              <a:rPr lang="ar-SA" sz="3200" dirty="0" smtClean="0">
                <a:solidFill>
                  <a:prstClr val="black"/>
                </a:solidFill>
                <a:latin typeface="Arabic Typesetting" panose="03020402040406030203" pitchFamily="66" charset="-78"/>
                <a:cs typeface="Arabic Typesetting" panose="03020402040406030203" pitchFamily="66" charset="-78"/>
              </a:rPr>
              <a:t>روان</a:t>
            </a:r>
            <a:r>
              <a:rPr lang="fa-IR" sz="3200" dirty="0" smtClean="0">
                <a:solidFill>
                  <a:prstClr val="black"/>
                </a:solidFill>
                <a:latin typeface="Arabic Typesetting" panose="03020402040406030203" pitchFamily="66" charset="-78"/>
                <a:cs typeface="Arabic Typesetting" panose="03020402040406030203" pitchFamily="66" charset="-78"/>
              </a:rPr>
              <a:t>درمانی ودارو درمانی دارد.</a:t>
            </a:r>
            <a:r>
              <a:rPr lang="ar-SA" sz="2000" dirty="0" smtClean="0">
                <a:solidFill>
                  <a:prstClr val="black"/>
                </a:solidFill>
                <a:latin typeface="Arabic Typesetting" panose="03020402040406030203" pitchFamily="66" charset="-78"/>
              </a:rPr>
              <a:t> </a:t>
            </a:r>
            <a:endParaRPr lang="en-US" sz="3200" dirty="0"/>
          </a:p>
        </p:txBody>
      </p:sp>
    </p:spTree>
    <p:extLst>
      <p:ext uri="{BB962C8B-B14F-4D97-AF65-F5344CB8AC3E}">
        <p14:creationId xmlns:p14="http://schemas.microsoft.com/office/powerpoint/2010/main" val="982813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a:bodyPr>
          <a:lstStyle/>
          <a:p>
            <a:pPr algn="ctr"/>
            <a:r>
              <a:rPr lang="fa-IR" dirty="0" smtClean="0">
                <a:latin typeface="Arabic Typesetting" panose="03020402040406030203" pitchFamily="66" charset="-78"/>
                <a:cs typeface="Arabic Typesetting" panose="03020402040406030203" pitchFamily="66" charset="-78"/>
              </a:rPr>
              <a:t>چرامن مجذوب افرادافسرده می شوم؟</a:t>
            </a:r>
            <a:endParaRPr lang="en-US"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noAutofit/>
          </a:bodyPr>
          <a:lstStyle/>
          <a:p>
            <a:pPr marL="0" lvl="0" indent="0" algn="r" rtl="1">
              <a:lnSpc>
                <a:spcPct val="100000"/>
              </a:lnSpc>
              <a:spcBef>
                <a:spcPts val="0"/>
              </a:spcBef>
              <a:buNone/>
            </a:pPr>
            <a:r>
              <a:rPr lang="ar-SA" sz="3200" dirty="0">
                <a:solidFill>
                  <a:prstClr val="black"/>
                </a:solidFill>
                <a:latin typeface="Arabic Typesetting" panose="03020402040406030203" pitchFamily="66" charset="-78"/>
                <a:cs typeface="Arabic Typesetting" panose="03020402040406030203" pitchFamily="66" charset="-78"/>
              </a:rPr>
              <a:t> </a:t>
            </a: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 چند صفت برجسته  ؛مسئولیت پذیری وقار و متانت ظاهری که او را فردی جدی و در عین حال دوست داشتنی جلوه می دهد.</a:t>
            </a:r>
            <a:endParaRPr lang="fa-IR"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آنچه شما در اوفروتنی تلقی می کنید فقدان اعتماد به نفس و بی ارزشی کامل است.</a:t>
            </a:r>
            <a:endParaRPr lang="en-US"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انتقاد او از خودش ممکن است او را فردی فروتن و بی ریا و جذاب جلوه گر سازد.</a:t>
            </a:r>
            <a:endParaRPr lang="en-US"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3200" dirty="0">
                <a:solidFill>
                  <a:prstClr val="black"/>
                </a:solidFill>
                <a:latin typeface="Arabic Typesetting" panose="03020402040406030203" pitchFamily="66" charset="-78"/>
                <a:cs typeface="Arabic Typesetting" panose="03020402040406030203" pitchFamily="66" charset="-78"/>
              </a:rPr>
              <a:t> </a:t>
            </a:r>
            <a:r>
              <a:rPr lang="fa-IR" sz="3200" dirty="0">
                <a:solidFill>
                  <a:prstClr val="black"/>
                </a:solidFill>
                <a:latin typeface="Arabic Typesetting" panose="03020402040406030203" pitchFamily="66" charset="-78"/>
                <a:cs typeface="Arabic Typesetting" panose="03020402040406030203" pitchFamily="66" charset="-78"/>
              </a:rPr>
              <a:t>@</a:t>
            </a:r>
            <a:r>
              <a:rPr lang="ar-SA" sz="3200" dirty="0">
                <a:solidFill>
                  <a:prstClr val="black"/>
                </a:solidFill>
                <a:latin typeface="Arabic Typesetting" panose="03020402040406030203" pitchFamily="66" charset="-78"/>
                <a:cs typeface="Arabic Typesetting" panose="03020402040406030203" pitchFamily="66" charset="-78"/>
              </a:rPr>
              <a:t>شاید شما علاقمند به برقراری رابطه با کسی هستید که نیاز به حمایت و کمک تان دا رد.</a:t>
            </a:r>
            <a:endParaRPr lang="en-US" sz="3200" dirty="0">
              <a:solidFill>
                <a:prstClr val="black"/>
              </a:solidFill>
              <a:latin typeface="Arabic Typesetting" panose="03020402040406030203" pitchFamily="66" charset="-78"/>
              <a:cs typeface="Arabic Typesetting" panose="03020402040406030203" pitchFamily="66" charset="-78"/>
            </a:endParaRPr>
          </a:p>
          <a:p>
            <a:endParaRPr lang="en-US" sz="32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3022044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lgn="r" rtl="1">
              <a:spcBef>
                <a:spcPts val="0"/>
              </a:spcBef>
              <a:buClr>
                <a:srgbClr val="83992A"/>
              </a:buClr>
              <a:buNone/>
            </a:pP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شما عاشق افرادی می</a:t>
            </a:r>
            <a:r>
              <a:rPr lang="fa-IR" dirty="0">
                <a:solidFill>
                  <a:prstClr val="black"/>
                </a:solidFill>
                <a:latin typeface="Arabic Typesetting" panose="03020402040406030203" pitchFamily="66" charset="-78"/>
                <a:cs typeface="Arabic Typesetting" panose="03020402040406030203" pitchFamily="66" charset="-78"/>
              </a:rPr>
              <a:t> </a:t>
            </a:r>
            <a:r>
              <a:rPr lang="ar-SA" dirty="0">
                <a:solidFill>
                  <a:prstClr val="black"/>
                </a:solidFill>
                <a:latin typeface="Arabic Typesetting" panose="03020402040406030203" pitchFamily="66" charset="-78"/>
                <a:cs typeface="Arabic Typesetting" panose="03020402040406030203" pitchFamily="66" charset="-78"/>
              </a:rPr>
              <a:t>شوید که به نحوی ضعیف و درمانده بوده‌اند ( حامی یا ناجی بودن)</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spcBef>
                <a:spcPts val="0"/>
              </a:spcBef>
              <a:buClr>
                <a:srgbClr val="83992A"/>
              </a:buClr>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تمایل به موازنه قدرت در رابطه ؛ محبوب ساکت و جدی و انفعالی باشد و شما فعال .</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spcBef>
                <a:spcPts val="0"/>
              </a:spcBef>
              <a:buClr>
                <a:srgbClr val="83992A"/>
              </a:buClr>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شاید مایلید که زمام زندگی را در دست داشته و غالب تصمیم های مهم را خودتان اتخاذ کنید.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spcBef>
                <a:spcPts val="0"/>
              </a:spcBef>
              <a:buClr>
                <a:srgbClr val="83992A"/>
              </a:buClr>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a:t>
            </a:r>
            <a:r>
              <a:rPr lang="ar-SA" dirty="0">
                <a:solidFill>
                  <a:prstClr val="black"/>
                </a:solidFill>
                <a:latin typeface="Arabic Typesetting" panose="03020402040406030203" pitchFamily="66" charset="-78"/>
                <a:cs typeface="Arabic Typesetting" panose="03020402040406030203" pitchFamily="66" charset="-78"/>
              </a:rPr>
              <a:t>راحت ترین شکل رابطه عاطفی  ؛ایفای نقش والد و حامی</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spcBef>
                <a:spcPts val="0"/>
              </a:spcBef>
              <a:buClr>
                <a:srgbClr val="83992A"/>
              </a:buClr>
              <a:buNone/>
            </a:pPr>
            <a:r>
              <a:rPr lang="ar-SA" dirty="0">
                <a:solidFill>
                  <a:prstClr val="black"/>
                </a:solidFill>
                <a:latin typeface="Arabic Typesetting" panose="03020402040406030203" pitchFamily="66" charset="-78"/>
                <a:cs typeface="Arabic Typesetting" panose="03020402040406030203" pitchFamily="66" charset="-78"/>
              </a:rPr>
              <a:t> </a:t>
            </a:r>
            <a:r>
              <a:rPr lang="fa-IR" dirty="0">
                <a:solidFill>
                  <a:prstClr val="black"/>
                </a:solidFill>
                <a:latin typeface="Arabic Typesetting" panose="03020402040406030203" pitchFamily="66" charset="-78"/>
                <a:cs typeface="Arabic Typesetting" panose="03020402040406030203" pitchFamily="66" charset="-78"/>
              </a:rPr>
              <a:t>@ </a:t>
            </a:r>
            <a:r>
              <a:rPr lang="ar-SA" dirty="0">
                <a:solidFill>
                  <a:prstClr val="black"/>
                </a:solidFill>
                <a:latin typeface="Arabic Typesetting" panose="03020402040406030203" pitchFamily="66" charset="-78"/>
                <a:cs typeface="Arabic Typesetting" panose="03020402040406030203" pitchFamily="66" charset="-78"/>
              </a:rPr>
              <a:t>شاید در فراسوی نیاز شما به حمایت دیگران ،نیاز شما به مدیریت ،رهبری و شفای فرد دیگر نهفته باشد.</a:t>
            </a:r>
            <a:endParaRPr lang="en-US" dirty="0">
              <a:solidFill>
                <a:prstClr val="black"/>
              </a:solidFill>
              <a:latin typeface="Arabic Typesetting" panose="03020402040406030203" pitchFamily="66" charset="-78"/>
              <a:cs typeface="Arabic Typesetting" panose="03020402040406030203" pitchFamily="66" charset="-78"/>
            </a:endParaRPr>
          </a:p>
          <a:p>
            <a:endParaRPr lang="en-US" dirty="0"/>
          </a:p>
        </p:txBody>
      </p:sp>
    </p:spTree>
    <p:extLst>
      <p:ext uri="{BB962C8B-B14F-4D97-AF65-F5344CB8AC3E}">
        <p14:creationId xmlns:p14="http://schemas.microsoft.com/office/powerpoint/2010/main" val="2181919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dirty="0" smtClean="0">
                <a:latin typeface="Arabic Typesetting" panose="03020402040406030203" pitchFamily="66" charset="-78"/>
                <a:cs typeface="Arabic Typesetting" panose="03020402040406030203" pitchFamily="66" charset="-78"/>
              </a:rPr>
              <a:t>زندگی مشترک با محبوب غم زده</a:t>
            </a:r>
            <a:endParaRPr lang="en-US"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838200" y="1825624"/>
            <a:ext cx="10515600" cy="4823531"/>
          </a:xfrm>
        </p:spPr>
        <p:txBody>
          <a:bodyPr>
            <a:noAutofit/>
          </a:bodyPr>
          <a:lstStyle/>
          <a:p>
            <a:pPr marL="0" lvl="0" indent="0" algn="r" rtl="1">
              <a:lnSpc>
                <a:spcPct val="100000"/>
              </a:lnSpc>
              <a:spcBef>
                <a:spcPts val="0"/>
              </a:spcBef>
              <a:buNone/>
            </a:pPr>
            <a:r>
              <a:rPr lang="fa-IR" sz="2400" dirty="0">
                <a:solidFill>
                  <a:prstClr val="black"/>
                </a:solidFill>
                <a:latin typeface="Arabic Typesetting" panose="03020402040406030203" pitchFamily="66" charset="-78"/>
                <a:cs typeface="Arabic Typesetting" panose="03020402040406030203" pitchFamily="66" charset="-78"/>
              </a:rPr>
              <a:t>1</a:t>
            </a:r>
            <a:r>
              <a:rPr lang="ar-SA" sz="2400" dirty="0" smtClean="0">
                <a:solidFill>
                  <a:prstClr val="black"/>
                </a:solidFill>
                <a:latin typeface="Arabic Typesetting" panose="03020402040406030203" pitchFamily="66" charset="-78"/>
                <a:cs typeface="Arabic Typesetting" panose="03020402040406030203" pitchFamily="66" charset="-78"/>
              </a:rPr>
              <a:t>-</a:t>
            </a:r>
            <a:r>
              <a:rPr lang="ar-SA" sz="2400" dirty="0">
                <a:solidFill>
                  <a:prstClr val="black"/>
                </a:solidFill>
                <a:latin typeface="Arabic Typesetting" panose="03020402040406030203" pitchFamily="66" charset="-78"/>
                <a:cs typeface="Arabic Typesetting" panose="03020402040406030203" pitchFamily="66" charset="-78"/>
              </a:rPr>
              <a:t>  توقع تغییر فرد غمزده به یک فرد با نشاط توهمی بیش نیست.</a:t>
            </a:r>
            <a:endParaRPr lang="en-US" sz="24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2400" dirty="0">
                <a:solidFill>
                  <a:prstClr val="black"/>
                </a:solidFill>
                <a:latin typeface="Arabic Typesetting" panose="03020402040406030203" pitchFamily="66" charset="-78"/>
                <a:cs typeface="Arabic Typesetting" panose="03020402040406030203" pitchFamily="66" charset="-78"/>
              </a:rPr>
              <a:t>او به هر چیز ازطریق عینک افسردگی و  بدبینی می نگرد.</a:t>
            </a:r>
            <a:endParaRPr lang="en-US" sz="24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2400" dirty="0">
                <a:solidFill>
                  <a:prstClr val="black"/>
                </a:solidFill>
                <a:latin typeface="Arabic Typesetting" panose="03020402040406030203" pitchFamily="66" charset="-78"/>
                <a:cs typeface="Arabic Typesetting" panose="03020402040406030203" pitchFamily="66" charset="-78"/>
              </a:rPr>
              <a:t> روحیه افسرده او در شما هم تاثیر می گذارد.</a:t>
            </a:r>
            <a:endParaRPr lang="en-US" sz="24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2400" dirty="0">
                <a:solidFill>
                  <a:prstClr val="black"/>
                </a:solidFill>
                <a:latin typeface="Arabic Typesetting" panose="03020402040406030203" pitchFamily="66" charset="-78"/>
                <a:cs typeface="Arabic Typesetting" panose="03020402040406030203" pitchFamily="66" charset="-78"/>
              </a:rPr>
              <a:t> پیشنهاداتی برای تغییر روابط شما با همسر غم زده:</a:t>
            </a:r>
            <a:endParaRPr lang="en-US" sz="24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2400" dirty="0">
                <a:solidFill>
                  <a:prstClr val="black"/>
                </a:solidFill>
                <a:latin typeface="Arabic Typesetting" panose="03020402040406030203" pitchFamily="66" charset="-78"/>
                <a:cs typeface="Arabic Typesetting" panose="03020402040406030203" pitchFamily="66" charset="-78"/>
              </a:rPr>
              <a:t> تغییرات اندکی از او توقع داشته باشید:</a:t>
            </a:r>
            <a:endParaRPr lang="en-US" sz="24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2400" dirty="0">
                <a:solidFill>
                  <a:prstClr val="black"/>
                </a:solidFill>
                <a:latin typeface="Arabic Typesetting" panose="03020402040406030203" pitchFamily="66" charset="-78"/>
                <a:cs typeface="Arabic Typesetting" panose="03020402040406030203" pitchFamily="66" charset="-78"/>
              </a:rPr>
              <a:t> تغییر شخصیت کار بسیار دشواری است و در دراز مدت اتفاق می افتد.</a:t>
            </a:r>
            <a:endParaRPr lang="en-US" sz="24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2400" dirty="0">
                <a:solidFill>
                  <a:prstClr val="black"/>
                </a:solidFill>
                <a:latin typeface="Arabic Typesetting" panose="03020402040406030203" pitchFamily="66" charset="-78"/>
                <a:cs typeface="Arabic Typesetting" panose="03020402040406030203" pitchFamily="66" charset="-78"/>
              </a:rPr>
              <a:t> آنها در مقابل تغییر بسیار مقاومت می کنند مثل سایر اختلالات شخصیت</a:t>
            </a:r>
            <a:r>
              <a:rPr lang="ar-SA" sz="2400" dirty="0" smtClean="0">
                <a:solidFill>
                  <a:prstClr val="black"/>
                </a:solidFill>
                <a:latin typeface="Arabic Typesetting" panose="03020402040406030203" pitchFamily="66" charset="-78"/>
                <a:cs typeface="Arabic Typesetting" panose="03020402040406030203" pitchFamily="66" charset="-78"/>
              </a:rPr>
              <a:t>.</a:t>
            </a:r>
            <a:endParaRPr lang="en-US" sz="2400" dirty="0">
              <a:solidFill>
                <a:prstClr val="black"/>
              </a:solidFill>
              <a:latin typeface="Arabic Typesetting" panose="03020402040406030203" pitchFamily="66" charset="-78"/>
              <a:cs typeface="Arabic Typesetting" panose="03020402040406030203" pitchFamily="66" charset="-78"/>
            </a:endParaRPr>
          </a:p>
          <a:p>
            <a:endParaRPr lang="en-US" dirty="0"/>
          </a:p>
        </p:txBody>
      </p:sp>
    </p:spTree>
    <p:extLst>
      <p:ext uri="{BB962C8B-B14F-4D97-AF65-F5344CB8AC3E}">
        <p14:creationId xmlns:p14="http://schemas.microsoft.com/office/powerpoint/2010/main" val="28422443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0" indent="0" algn="r" rtl="1">
              <a:spcBef>
                <a:spcPts val="0"/>
              </a:spcBef>
              <a:buClr>
                <a:srgbClr val="83992A"/>
              </a:buClr>
              <a:buNone/>
            </a:pPr>
            <a:r>
              <a:rPr lang="fa-IR" dirty="0" smtClean="0">
                <a:solidFill>
                  <a:prstClr val="black"/>
                </a:solidFill>
                <a:latin typeface="Arabic Typesetting" panose="03020402040406030203" pitchFamily="66" charset="-78"/>
                <a:cs typeface="Arabic Typesetting" panose="03020402040406030203" pitchFamily="66" charset="-78"/>
              </a:rPr>
              <a:t>به</a:t>
            </a:r>
            <a:r>
              <a:rPr lang="ar-SA" dirty="0">
                <a:solidFill>
                  <a:prstClr val="black"/>
                </a:solidFill>
                <a:latin typeface="Arabic Typesetting" panose="03020402040406030203" pitchFamily="66" charset="-78"/>
                <a:cs typeface="Arabic Typesetting" panose="03020402040406030203" pitchFamily="66" charset="-78"/>
              </a:rPr>
              <a:t> محبوب خود کمک کنید تا کمتر خود را سرزنش کند و از اوقات تفریح و فراغت خود لذت ببرد.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spcBef>
                <a:spcPts val="0"/>
              </a:spcBef>
              <a:buClr>
                <a:srgbClr val="83992A"/>
              </a:buClr>
              <a:buNone/>
            </a:pPr>
            <a:r>
              <a:rPr lang="ar-SA" dirty="0">
                <a:solidFill>
                  <a:prstClr val="black"/>
                </a:solidFill>
                <a:latin typeface="Arabic Typesetting" panose="03020402040406030203" pitchFamily="66" charset="-78"/>
                <a:cs typeface="Arabic Typesetting" panose="03020402040406030203" pitchFamily="66" charset="-78"/>
              </a:rPr>
              <a:t> تغییر شخصیت نیاز به انگیزه بالایی دارد.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spcBef>
                <a:spcPts val="0"/>
              </a:spcBef>
              <a:buClr>
                <a:srgbClr val="83992A"/>
              </a:buClr>
              <a:buNone/>
            </a:pPr>
            <a:r>
              <a:rPr lang="ar-SA" dirty="0">
                <a:solidFill>
                  <a:prstClr val="black"/>
                </a:solidFill>
                <a:latin typeface="Arabic Typesetting" panose="03020402040406030203" pitchFamily="66" charset="-78"/>
                <a:cs typeface="Arabic Typesetting" panose="03020402040406030203" pitchFamily="66" charset="-78"/>
              </a:rPr>
              <a:t> اگر او از وضعیت ناخوشایند ش ناراضی نیست احتمال کمی برای تغییر وجود دارد.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spcBef>
                <a:spcPts val="0"/>
              </a:spcBef>
              <a:buClr>
                <a:srgbClr val="83992A"/>
              </a:buClr>
              <a:buNone/>
            </a:pPr>
            <a:r>
              <a:rPr lang="ar-SA" dirty="0">
                <a:solidFill>
                  <a:prstClr val="black"/>
                </a:solidFill>
                <a:latin typeface="Arabic Typesetting" panose="03020402040406030203" pitchFamily="66" charset="-78"/>
                <a:cs typeface="Arabic Typesetting" panose="03020402040406030203" pitchFamily="66" charset="-78"/>
              </a:rPr>
              <a:t>2- از نقش خودتان درتقویت رفتار محبوب خود آگاه باشید.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spcBef>
                <a:spcPts val="0"/>
              </a:spcBef>
              <a:buClr>
                <a:srgbClr val="83992A"/>
              </a:buClr>
              <a:buNone/>
            </a:pPr>
            <a:r>
              <a:rPr lang="ar-SA" dirty="0">
                <a:solidFill>
                  <a:prstClr val="black"/>
                </a:solidFill>
                <a:latin typeface="Arabic Typesetting" panose="03020402040406030203" pitchFamily="66" charset="-78"/>
                <a:cs typeface="Arabic Typesetting" panose="03020402040406030203" pitchFamily="66" charset="-78"/>
              </a:rPr>
              <a:t> آیاهر بار که وی گرفته و بد خلق می شود شروع به حمایت و مراقبت می‌کنید؟ آیا از انجام برخی وظایف معاف می دارید؟ اگر  ازخود انتقاد می‌کند شروع به تمجید از وی می کنید؟ یک فرد ناجی و حامی به طور ناخودآگاه موجب تقویت وضعیت ناخوشایند می شود.</a:t>
            </a:r>
            <a:endParaRPr lang="en-US" dirty="0">
              <a:solidFill>
                <a:prstClr val="black"/>
              </a:solidFill>
              <a:latin typeface="Arabic Typesetting" panose="03020402040406030203" pitchFamily="66" charset="-78"/>
              <a:cs typeface="Arabic Typesetting" panose="03020402040406030203" pitchFamily="66" charset="-78"/>
            </a:endParaRPr>
          </a:p>
          <a:p>
            <a:endParaRPr lang="en-US" dirty="0"/>
          </a:p>
        </p:txBody>
      </p:sp>
    </p:spTree>
    <p:extLst>
      <p:ext uri="{BB962C8B-B14F-4D97-AF65-F5344CB8AC3E}">
        <p14:creationId xmlns:p14="http://schemas.microsoft.com/office/powerpoint/2010/main" val="10134944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48267"/>
            <a:ext cx="10515600" cy="5228696"/>
          </a:xfrm>
        </p:spPr>
        <p:txBody>
          <a:bodyPr>
            <a:normAutofit lnSpcReduction="10000"/>
          </a:bodyPr>
          <a:lstStyle/>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با رعایت حد و مرز های لازم در زمینه حمایت از او هم از سرایت افسردگی به خود جلوگیری کنید و هم از تقویت رفتارهای ناخوشاینده وی اجتناب کنید.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3- به محبوب خود بیاموزید که از چیزهای کوچک در زندگی لذت ببرد.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فعاالیت های دلخواه خود را ترک نکنید بلکه او را در فعالیت‌های لذتبخش خود مشارکت دهید.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او جدی و منفی بین و توانایی لذت بردن از لحظات خوش زندگی را ندارد .</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4-به چارچوب بندی شناختی بپردازید.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به او کمک کنید از طریق عینکی  غیر از بدبینی به جهان نگاه کند.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مثلاً وقتی یاس آلود به پیشرفت</a:t>
            </a:r>
            <a:r>
              <a:rPr lang="fa-IR" dirty="0">
                <a:solidFill>
                  <a:prstClr val="black"/>
                </a:solidFill>
                <a:latin typeface="Arabic Typesetting" panose="03020402040406030203" pitchFamily="66" charset="-78"/>
                <a:cs typeface="Arabic Typesetting" panose="03020402040406030203" pitchFamily="66" charset="-78"/>
              </a:rPr>
              <a:t> </a:t>
            </a:r>
            <a:r>
              <a:rPr lang="ar-SA" dirty="0">
                <a:solidFill>
                  <a:prstClr val="black"/>
                </a:solidFill>
                <a:latin typeface="Arabic Typesetting" panose="03020402040406030203" pitchFamily="66" charset="-78"/>
                <a:cs typeface="Arabic Typesetting" panose="03020402040406030203" pitchFamily="66" charset="-78"/>
              </a:rPr>
              <a:t>کاری خود می‌نگرد و آن را نتیجه بی کفایتی و بی ارزشی خود می داند این عقیده را به چالش بکشید.( چگونه یک اشتباه می تواند نشانه بی‌کفایتی ذاتی یک فرد باشد.)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5-امکان سودمندی در درمان وجود دارد .(بر خلاف سایر اختلالات شخصیت)</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فرد افسرده نیز در مقابل درمان مقاومت می‌کند. </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درمان نیاز به پیگیری مداوم و انگیزه بالای او دارد.</a:t>
            </a:r>
            <a:endParaRPr lang="en-US"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dirty="0">
                <a:solidFill>
                  <a:prstClr val="black"/>
                </a:solidFill>
                <a:latin typeface="Arabic Typesetting" panose="03020402040406030203" pitchFamily="66" charset="-78"/>
                <a:cs typeface="Arabic Typesetting" panose="03020402040406030203" pitchFamily="66" charset="-78"/>
              </a:rPr>
              <a:t> داروهای ضد افسردگی در کنار روان درمانی می تواند مفید واقع شود.</a:t>
            </a:r>
            <a:endParaRPr lang="en-US" dirty="0">
              <a:solidFill>
                <a:prstClr val="black"/>
              </a:solidFill>
              <a:latin typeface="Arabic Typesetting" panose="03020402040406030203" pitchFamily="66" charset="-78"/>
              <a:cs typeface="Arabic Typesetting" panose="03020402040406030203" pitchFamily="66" charset="-78"/>
            </a:endParaRPr>
          </a:p>
          <a:p>
            <a:endParaRPr lang="en-US" dirty="0"/>
          </a:p>
        </p:txBody>
      </p:sp>
    </p:spTree>
    <p:extLst>
      <p:ext uri="{BB962C8B-B14F-4D97-AF65-F5344CB8AC3E}">
        <p14:creationId xmlns:p14="http://schemas.microsoft.com/office/powerpoint/2010/main" val="30225831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sz="5400" dirty="0" smtClean="0">
                <a:latin typeface="Arabic Typesetting" panose="03020402040406030203" pitchFamily="66" charset="-78"/>
                <a:cs typeface="Arabic Typesetting" panose="03020402040406030203" pitchFamily="66" charset="-78"/>
              </a:rPr>
              <a:t>زمان ترک رابطه</a:t>
            </a:r>
            <a:endParaRPr lang="en-US" sz="5400"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838200" y="1904648"/>
            <a:ext cx="10515600" cy="4351338"/>
          </a:xfrm>
        </p:spPr>
        <p:txBody>
          <a:bodyPr>
            <a:normAutofit/>
          </a:bodyPr>
          <a:lstStyle/>
          <a:p>
            <a:pPr marL="0" lvl="0" indent="0" algn="r" rtl="1">
              <a:lnSpc>
                <a:spcPct val="100000"/>
              </a:lnSpc>
              <a:spcBef>
                <a:spcPts val="0"/>
              </a:spcBef>
              <a:buNone/>
            </a:pPr>
            <a:r>
              <a:rPr lang="ar-SA" sz="3600" dirty="0">
                <a:solidFill>
                  <a:prstClr val="black"/>
                </a:solidFill>
                <a:latin typeface="Arabic Typesetting" panose="03020402040406030203" pitchFamily="66" charset="-78"/>
                <a:cs typeface="Arabic Typesetting" panose="03020402040406030203" pitchFamily="66" charset="-78"/>
              </a:rPr>
              <a:t> بسیاری از افراد مبتلا به اختلال شخصیت نیازی به تغییر خود احساس نمی کنند</a:t>
            </a:r>
            <a:endParaRPr lang="en-US" sz="36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3600" dirty="0">
                <a:solidFill>
                  <a:prstClr val="black"/>
                </a:solidFill>
                <a:latin typeface="Arabic Typesetting" panose="03020402040406030203" pitchFamily="66" charset="-78"/>
                <a:cs typeface="Arabic Typesetting" panose="03020402040406030203" pitchFamily="66" charset="-78"/>
              </a:rPr>
              <a:t> ترک یک فرد شیاد یا پرخاشگر به مراتب آسان تر از ترک یک فرد غمگین و افسرده است.</a:t>
            </a:r>
            <a:endParaRPr lang="en-US" sz="36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3600" dirty="0">
                <a:solidFill>
                  <a:prstClr val="black"/>
                </a:solidFill>
                <a:latin typeface="Arabic Typesetting" panose="03020402040406030203" pitchFamily="66" charset="-78"/>
                <a:cs typeface="Arabic Typesetting" panose="03020402040406030203" pitchFamily="66" charset="-78"/>
              </a:rPr>
              <a:t> اما باید بدانیم که داشتن یک شریک زندگی افسرده سلامت روانی و عزت نفس مان را کاهش می دهد.</a:t>
            </a:r>
            <a:endParaRPr lang="en-US" sz="36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3600" dirty="0">
                <a:solidFill>
                  <a:prstClr val="black"/>
                </a:solidFill>
                <a:latin typeface="Arabic Typesetting" panose="03020402040406030203" pitchFamily="66" charset="-78"/>
                <a:cs typeface="Arabic Typesetting" panose="03020402040406030203" pitchFamily="66" charset="-78"/>
              </a:rPr>
              <a:t> اگر وی اظهار داشت در صورت ترک افسرده تر شده و به خودش آزاری می رساند از طریق تماس با مقامات مسئول </a:t>
            </a:r>
            <a:endParaRPr lang="en-US" sz="36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ar-SA" sz="3600" dirty="0">
                <a:solidFill>
                  <a:prstClr val="black"/>
                </a:solidFill>
                <a:latin typeface="Arabic Typesetting" panose="03020402040406030203" pitchFamily="66" charset="-78"/>
                <a:cs typeface="Arabic Typesetting" panose="03020402040406030203" pitchFamily="66" charset="-78"/>
              </a:rPr>
              <a:t>(پزشک، پلیس )و خانواده و دوستانش کمک های لازم را برای او فراهم سازید. </a:t>
            </a:r>
            <a:endParaRPr lang="fa-IR" sz="3600" dirty="0" smtClean="0">
              <a:solidFill>
                <a:prstClr val="black"/>
              </a:solidFill>
              <a:latin typeface="Arabic Typesetting" panose="03020402040406030203" pitchFamily="66" charset="-78"/>
              <a:cs typeface="Arabic Typesetting" panose="03020402040406030203" pitchFamily="66" charset="-78"/>
            </a:endParaRPr>
          </a:p>
          <a:p>
            <a:pPr marL="0" lvl="0" indent="0" algn="ctr" rtl="1">
              <a:lnSpc>
                <a:spcPct val="100000"/>
              </a:lnSpc>
              <a:spcBef>
                <a:spcPts val="0"/>
              </a:spcBef>
              <a:buNone/>
            </a:pPr>
            <a:endParaRPr lang="fa-IR" sz="3600" dirty="0" smtClean="0">
              <a:solidFill>
                <a:prstClr val="black"/>
              </a:solidFill>
              <a:latin typeface="Arabic Typesetting" panose="03020402040406030203" pitchFamily="66" charset="-78"/>
              <a:cs typeface="Arabic Typesetting" panose="03020402040406030203" pitchFamily="66" charset="-78"/>
            </a:endParaRPr>
          </a:p>
          <a:p>
            <a:pPr marL="0" lvl="0" indent="0" algn="ctr" rtl="1">
              <a:lnSpc>
                <a:spcPct val="100000"/>
              </a:lnSpc>
              <a:spcBef>
                <a:spcPts val="0"/>
              </a:spcBef>
              <a:buNone/>
            </a:pPr>
            <a:endParaRPr lang="en-US" sz="3600" dirty="0">
              <a:solidFill>
                <a:prstClr val="black"/>
              </a:solidFill>
              <a:latin typeface="Arabic Typesetting" panose="03020402040406030203" pitchFamily="66" charset="-78"/>
              <a:cs typeface="Arabic Typesetting" panose="03020402040406030203" pitchFamily="66" charset="-78"/>
            </a:endParaRPr>
          </a:p>
          <a:p>
            <a:endParaRPr lang="en-US" sz="3200" dirty="0"/>
          </a:p>
        </p:txBody>
      </p:sp>
    </p:spTree>
    <p:extLst>
      <p:ext uri="{BB962C8B-B14F-4D97-AF65-F5344CB8AC3E}">
        <p14:creationId xmlns:p14="http://schemas.microsoft.com/office/powerpoint/2010/main" val="37726831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lgn="ctr">
              <a:buNone/>
            </a:pPr>
            <a:r>
              <a:rPr lang="fa-IR" sz="3200" dirty="0" smtClean="0">
                <a:latin typeface="Arabic Typesetting" panose="03020402040406030203" pitchFamily="66" charset="-78"/>
                <a:cs typeface="Arabic Typesetting" panose="03020402040406030203" pitchFamily="66" charset="-78"/>
              </a:rPr>
              <a:t>یالطیف </a:t>
            </a:r>
          </a:p>
          <a:p>
            <a:pPr marL="0" indent="0" algn="ctr">
              <a:buNone/>
            </a:pPr>
            <a:r>
              <a:rPr lang="fa-IR" sz="3200" dirty="0" smtClean="0">
                <a:latin typeface="Arabic Typesetting" panose="03020402040406030203" pitchFamily="66" charset="-78"/>
                <a:cs typeface="Arabic Typesetting" panose="03020402040406030203" pitchFamily="66" charset="-78"/>
              </a:rPr>
              <a:t>محبوب هراسان </a:t>
            </a:r>
          </a:p>
          <a:p>
            <a:pPr marL="0" indent="0" algn="ctr">
              <a:buNone/>
            </a:pPr>
            <a:r>
              <a:rPr lang="fa-IR" sz="3600" dirty="0" smtClean="0">
                <a:latin typeface="Arabic Typesetting" panose="03020402040406030203" pitchFamily="66" charset="-78"/>
                <a:cs typeface="Arabic Typesetting" panose="03020402040406030203" pitchFamily="66" charset="-78"/>
              </a:rPr>
              <a:t>اختلال شخصیت اجتنابی </a:t>
            </a:r>
          </a:p>
          <a:p>
            <a:pPr marL="0" indent="0" algn="ctr">
              <a:buNone/>
            </a:pPr>
            <a:endParaRPr lang="fa-IR" sz="3600" dirty="0" smtClean="0">
              <a:latin typeface="Arabic Typesetting" panose="03020402040406030203" pitchFamily="66" charset="-78"/>
              <a:cs typeface="Arabic Typesetting" panose="03020402040406030203" pitchFamily="66" charset="-78"/>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6931" y="4643210"/>
            <a:ext cx="5940425"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2826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marR="0" lvl="0" indent="-342900" algn="ctr" rtl="1">
              <a:lnSpc>
                <a:spcPct val="107000"/>
              </a:lnSpc>
              <a:spcBef>
                <a:spcPts val="0"/>
              </a:spcBef>
              <a:spcAft>
                <a:spcPts val="800"/>
              </a:spcAft>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
            </a:r>
            <a:b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b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ویژگی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های </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فرد دچار</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اختلال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شخصیت اجتنابی :</a:t>
            </a:r>
            <a:r>
              <a:rPr lang="en-US" dirty="0">
                <a:latin typeface="Arabic Typesetting" panose="03020402040406030203" pitchFamily="66" charset="-78"/>
                <a:ea typeface="Times New Roman" panose="02020603050405020304" pitchFamily="18" charset="0"/>
                <a:cs typeface="Arabic Typesetting" panose="03020402040406030203" pitchFamily="66" charset="-78"/>
              </a:rPr>
              <a:t/>
            </a:r>
            <a:br>
              <a:rPr lang="en-US" dirty="0">
                <a:latin typeface="Arabic Typesetting" panose="03020402040406030203" pitchFamily="66" charset="-78"/>
                <a:ea typeface="Times New Roman" panose="02020603050405020304" pitchFamily="18" charset="0"/>
                <a:cs typeface="Arabic Typesetting" panose="03020402040406030203" pitchFamily="66" charset="-78"/>
              </a:rPr>
            </a:br>
            <a:endParaRPr lang="en-US"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a:xfrm>
            <a:off x="838200" y="1825624"/>
            <a:ext cx="10515600" cy="4575175"/>
          </a:xfrm>
        </p:spPr>
        <p:txBody>
          <a:bodyPr>
            <a:noAutofit/>
          </a:bodyPr>
          <a:lstStyle/>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کم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رو و هراس از برقراری رابطه </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صمیمانه</a:t>
            </a:r>
            <a:endParaRPr lang="fa-IR" dirty="0" smtClean="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اجتناب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از بیان دنیای شخصی خود و احساس هراس از شنیدن مسائل شخصی دیگران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بی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اعتمادی به همه و مشکوک بودن به دیگران به این دلیل که می ترسند مورد آزار و تحقیر قرار گیرند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عدم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آشکار سازی خود چون معتقدند دیگران از دنیای شخصی آنها خوششان نمی آید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پرهیز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از تعامل هر چه بیشتر با دیگران تا از صدمات احتمالی مثل طرد و مسخره کردن در امان بمانند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آزار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دهنده بودن هر نوع شوخی </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برای آنها و این برایشان ثابت می کند که دیگران قابل اعتماد نیستند و قصد طرد و تحقیر او را دارند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انتقاد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به شدت باعث طرد و آزار آنها می شود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به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خاطر رنج از اضطراب اجتماعی و مجموع اضطراب های دیگر اندوهی شدید را در خود پنهان می کنند</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algn="r"/>
            <a:endParaRPr lang="en-US"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150979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marR="0" lvl="0" indent="-342900" algn="ctr" rtl="1">
              <a:lnSpc>
                <a:spcPct val="107000"/>
              </a:lnSpc>
              <a:spcBef>
                <a:spcPts val="0"/>
              </a:spcBef>
              <a:spcAft>
                <a:spcPts val="800"/>
              </a:spcAft>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
            </a:r>
            <a:b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br>
            <a:r>
              <a:rPr lang="ar-SA" sz="4900" dirty="0" smtClean="0">
                <a:latin typeface="Arabic Typesetting" panose="03020402040406030203" pitchFamily="66" charset="-78"/>
                <a:ea typeface="Times New Roman" panose="02020603050405020304" pitchFamily="18" charset="0"/>
                <a:cs typeface="Arabic Typesetting" panose="03020402040406030203" pitchFamily="66" charset="-78"/>
              </a:rPr>
              <a:t>شخصیت </a:t>
            </a:r>
            <a:r>
              <a:rPr lang="ar-SA" sz="4900" dirty="0">
                <a:latin typeface="Arabic Typesetting" panose="03020402040406030203" pitchFamily="66" charset="-78"/>
                <a:ea typeface="Times New Roman" panose="02020603050405020304" pitchFamily="18" charset="0"/>
                <a:cs typeface="Arabic Typesetting" panose="03020402040406030203" pitchFamily="66" charset="-78"/>
              </a:rPr>
              <a:t>اجتنابی به عنوان شریک زندگی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a:t>
            </a:r>
            <a:r>
              <a:rPr lang="en-US" dirty="0">
                <a:latin typeface="Arabic Typesetting" panose="03020402040406030203" pitchFamily="66" charset="-78"/>
                <a:ea typeface="Times New Roman" panose="02020603050405020304" pitchFamily="18" charset="0"/>
                <a:cs typeface="Arabic Typesetting" panose="03020402040406030203" pitchFamily="66" charset="-78"/>
              </a:rPr>
              <a:t/>
            </a:r>
            <a:br>
              <a:rPr lang="en-US" dirty="0">
                <a:latin typeface="Arabic Typesetting" panose="03020402040406030203" pitchFamily="66" charset="-78"/>
                <a:ea typeface="Times New Roman" panose="02020603050405020304" pitchFamily="18" charset="0"/>
                <a:cs typeface="Arabic Typesetting" panose="03020402040406030203" pitchFamily="66" charset="-78"/>
              </a:rPr>
            </a:br>
            <a:endParaRPr lang="en-US"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noAutofit/>
          </a:bodyPr>
          <a:lstStyle/>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زندگی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با وی همواره خسته کننده </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است</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همواره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نیاز به اطمینان دهی و پذیرش غیر مشروط </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دارند</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همواره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خواهان تابید عشقی غیر مشروط از جانب عاشق دارند </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باید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تلاش بی وقفه در جهت نیازهای او و نادیده گرفتن نیازهای </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خودت</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 داشته</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باشی که خستگی و خشم و رنجش را خواهی </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داشت</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همواره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در حسرت شنیدن کلمات عاشقانه و محبت آمیز از سوی او هستید </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همواره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تماس و قرار ملاقات ها از سوی شماست </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احساس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سرایت </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اضطراب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دوری از دیگران از طرف او به </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شما</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 ؛ هم خود از فعالیتهای اجتماعی و محیطهای جدید می هراسد و هم شمارابرحذرمی دارد.</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algn="r"/>
            <a:endParaRPr lang="en-US"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3179490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4800" dirty="0">
                <a:latin typeface="Arabic Typesetting" panose="03020402040406030203" pitchFamily="66" charset="-78"/>
                <a:ea typeface="Times New Roman" panose="02020603050405020304" pitchFamily="18" charset="0"/>
                <a:cs typeface="Arabic Typesetting" panose="03020402040406030203" pitchFamily="66" charset="-78"/>
              </a:rPr>
              <a:t>چرا من مجذوب شخصیت اجتنابی می </a:t>
            </a:r>
            <a:r>
              <a:rPr lang="ar-SA" sz="4800" dirty="0" smtClean="0">
                <a:latin typeface="Arabic Typesetting" panose="03020402040406030203" pitchFamily="66" charset="-78"/>
                <a:ea typeface="Times New Roman" panose="02020603050405020304" pitchFamily="18" charset="0"/>
                <a:cs typeface="Arabic Typesetting" panose="03020402040406030203" pitchFamily="66" charset="-78"/>
              </a:rPr>
              <a:t>شوم</a:t>
            </a:r>
            <a:r>
              <a:rPr lang="fa-IR" sz="4800"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sz="4800" dirty="0" smtClean="0">
                <a:latin typeface="Arabic Typesetting" panose="03020402040406030203" pitchFamily="66" charset="-78"/>
                <a:ea typeface="Times New Roman" panose="02020603050405020304" pitchFamily="18" charset="0"/>
                <a:cs typeface="Arabic Typesetting" panose="03020402040406030203" pitchFamily="66" charset="-78"/>
              </a:rPr>
              <a:t> </a:t>
            </a:r>
            <a:endParaRPr lang="en-US" sz="4800"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normAutofit/>
          </a:bodyPr>
          <a:lstStyle/>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شاید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شما عاشق موش و گربه بازی </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باشید</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تلاش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برای ایجاد رابطه با این افراد سر سخت ممکن است در ابتدا برای شما جذاب و سرگرم کننده باشد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کاوش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برای دانستن اینکه در درون آنها چه می گذرد که اینقدر به دنیای درون پناه برده اند و به کسی اعتماد ندارند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به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دلیل کنجکاوی و هیجان خواهی ابتدایی علاقه مندید که فتح کننده دنیای درون آنها باَشید </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آنچه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شما را به ارتباط با شخصیت اجتنابی وسوسه می کند آیا از الگوی ارتباطی والدین پیروی می کنید</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dirty="0" smtClean="0">
                <a:latin typeface="Arabic Typesetting" panose="03020402040406030203" pitchFamily="66" charset="-78"/>
                <a:ea typeface="Times New Roman" panose="02020603050405020304" pitchFamily="18" charset="0"/>
                <a:cs typeface="Arabic Typesetting" panose="03020402040406030203" pitchFamily="66" charset="-78"/>
              </a:rPr>
              <a:t>شاید </a:t>
            </a:r>
            <a:r>
              <a:rPr lang="ar-SA" dirty="0">
                <a:latin typeface="Arabic Typesetting" panose="03020402040406030203" pitchFamily="66" charset="-78"/>
                <a:ea typeface="Times New Roman" panose="02020603050405020304" pitchFamily="18" charset="0"/>
                <a:cs typeface="Arabic Typesetting" panose="03020402040406030203" pitchFamily="66" charset="-78"/>
              </a:rPr>
              <a:t>شما در یک رابطه عاطفی به دنبال هدایت و حمایت </a:t>
            </a:r>
            <a:r>
              <a:rPr lang="fa-IR" dirty="0" smtClean="0">
                <a:latin typeface="Arabic Typesetting" panose="03020402040406030203" pitchFamily="66" charset="-78"/>
                <a:ea typeface="Times New Roman" panose="02020603050405020304" pitchFamily="18" charset="0"/>
                <a:cs typeface="Arabic Typesetting" panose="03020402040406030203" pitchFamily="66" charset="-78"/>
              </a:rPr>
              <a:t>دیگران هستید.</a:t>
            </a:r>
            <a:endParaRPr lang="en-US" dirty="0">
              <a:latin typeface="Arabic Typesetting" panose="03020402040406030203" pitchFamily="66" charset="-78"/>
              <a:ea typeface="Times New Roman" panose="02020603050405020304" pitchFamily="18" charset="0"/>
              <a:cs typeface="Arabic Typesetting" panose="03020402040406030203" pitchFamily="66" charset="-78"/>
            </a:endParaRPr>
          </a:p>
          <a:p>
            <a:pPr algn="r"/>
            <a:endParaRPr lang="en-US"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014013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342900" lvl="0" indent="-342900" algn="ctr" rtl="1">
              <a:lnSpc>
                <a:spcPct val="107000"/>
              </a:lnSpc>
              <a:spcBef>
                <a:spcPts val="0"/>
              </a:spcBef>
              <a:spcAft>
                <a:spcPts val="800"/>
              </a:spcAft>
            </a:pPr>
            <a:r>
              <a:rPr lang="fa-IR" sz="24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
            </a:r>
            <a:br>
              <a:rPr lang="fa-IR" sz="240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br>
            <a:r>
              <a:rPr lang="ar-SA" sz="4000" dirty="0" smtClean="0">
                <a:solidFill>
                  <a:prstClr val="black"/>
                </a:solidFill>
                <a:latin typeface="Arabic Typesetting" panose="03020402040406030203" pitchFamily="66" charset="-78"/>
                <a:ea typeface="Times New Roman" panose="02020603050405020304" pitchFamily="18" charset="0"/>
                <a:cs typeface="Arabic Typesetting" panose="03020402040406030203" pitchFamily="66" charset="-78"/>
              </a:rPr>
              <a:t>رابطه </a:t>
            </a:r>
            <a:r>
              <a:rPr lang="ar-SA" sz="4000" dirty="0">
                <a:solidFill>
                  <a:prstClr val="black"/>
                </a:solidFill>
                <a:latin typeface="Arabic Typesetting" panose="03020402040406030203" pitchFamily="66" charset="-78"/>
                <a:ea typeface="Times New Roman" panose="02020603050405020304" pitchFamily="18" charset="0"/>
                <a:cs typeface="Arabic Typesetting" panose="03020402040406030203" pitchFamily="66" charset="-78"/>
              </a:rPr>
              <a:t>تعاملی با شخصیت اجتنابی :</a:t>
            </a:r>
            <a:r>
              <a:rPr lang="en-US" sz="2400" dirty="0">
                <a:solidFill>
                  <a:prstClr val="black"/>
                </a:solidFill>
                <a:latin typeface="Calibri" panose="020F0502020204030204" pitchFamily="34" charset="0"/>
                <a:ea typeface="Times New Roman" panose="02020603050405020304" pitchFamily="18" charset="0"/>
                <a:cs typeface="Arial" panose="020B0604020202020204" pitchFamily="34" charset="0"/>
              </a:rPr>
              <a:t/>
            </a:r>
            <a:br>
              <a:rPr lang="en-US" sz="2400" dirty="0">
                <a:solidFill>
                  <a:prstClr val="black"/>
                </a:solidFill>
                <a:latin typeface="Calibri" panose="020F0502020204030204" pitchFamily="34" charset="0"/>
                <a:ea typeface="Times New Roman" panose="02020603050405020304" pitchFamily="18" charset="0"/>
                <a:cs typeface="Arial" panose="020B0604020202020204" pitchFamily="34" charset="0"/>
              </a:rPr>
            </a:br>
            <a:endParaRPr lang="en-US" dirty="0"/>
          </a:p>
        </p:txBody>
      </p:sp>
      <p:sp>
        <p:nvSpPr>
          <p:cNvPr id="3" name="Content Placeholder 2"/>
          <p:cNvSpPr>
            <a:spLocks noGrp="1"/>
          </p:cNvSpPr>
          <p:nvPr>
            <p:ph idx="1"/>
          </p:nvPr>
        </p:nvSpPr>
        <p:spPr/>
        <p:txBody>
          <a:bodyPr>
            <a:noAutofit/>
          </a:bodyPr>
          <a:lstStyle/>
          <a:p>
            <a:pPr marL="0" marR="0" lvl="0" indent="0" algn="r" rtl="1">
              <a:lnSpc>
                <a:spcPct val="107000"/>
              </a:lnSpc>
              <a:spcBef>
                <a:spcPts val="0"/>
              </a:spcBef>
              <a:spcAft>
                <a:spcPts val="800"/>
              </a:spcAft>
              <a:buNone/>
            </a:pPr>
            <a:r>
              <a:rPr lang="fa-IR" sz="2800"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از </a:t>
            </a:r>
            <a:r>
              <a:rPr lang="ar-SA" sz="2800" dirty="0">
                <a:latin typeface="Arabic Typesetting" panose="03020402040406030203" pitchFamily="66" charset="-78"/>
                <a:ea typeface="Times New Roman" panose="02020603050405020304" pitchFamily="18" charset="0"/>
                <a:cs typeface="Arabic Typesetting" panose="03020402040406030203" pitchFamily="66" charset="-78"/>
              </a:rPr>
              <a:t>رابطه عاطفی با شما هراس دارد مگر آنکه شما اورا مورد پذیرش غیر مشروط قرار دهید </a:t>
            </a:r>
            <a:endParaRPr lang="en-US" sz="2800"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sz="2800"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هراس </a:t>
            </a:r>
            <a:r>
              <a:rPr lang="ar-SA" sz="2800" dirty="0">
                <a:latin typeface="Arabic Typesetting" panose="03020402040406030203" pitchFamily="66" charset="-78"/>
                <a:ea typeface="Times New Roman" panose="02020603050405020304" pitchFamily="18" charset="0"/>
                <a:cs typeface="Arabic Typesetting" panose="03020402040406030203" pitchFamily="66" charset="-78"/>
              </a:rPr>
              <a:t>و اضطراب اجتماعی او و ترس از تحقیر و طرد شدن و تمسخر باعث </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دوری </a:t>
            </a:r>
            <a:r>
              <a:rPr lang="ar-SA" sz="2800" dirty="0">
                <a:latin typeface="Arabic Typesetting" panose="03020402040406030203" pitchFamily="66" charset="-78"/>
                <a:ea typeface="Times New Roman" panose="02020603050405020304" pitchFamily="18" charset="0"/>
                <a:cs typeface="Arabic Typesetting" panose="03020402040406030203" pitchFamily="66" charset="-78"/>
              </a:rPr>
              <a:t>او از شما و اجتماع می شود</a:t>
            </a:r>
            <a:endParaRPr lang="en-US" sz="2800"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sz="2800" dirty="0" smtClean="0">
                <a:latin typeface="Arabic Typesetting" panose="03020402040406030203" pitchFamily="66" charset="-78"/>
                <a:ea typeface="Times New Roman" panose="02020603050405020304" pitchFamily="18" charset="0"/>
                <a:cs typeface="Arabic Typesetting" panose="03020402040406030203" pitchFamily="66" charset="-78"/>
              </a:rPr>
              <a:t>*ه</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مواره </a:t>
            </a:r>
            <a:r>
              <a:rPr lang="ar-SA" sz="2800" dirty="0">
                <a:latin typeface="Arabic Typesetting" panose="03020402040406030203" pitchFamily="66" charset="-78"/>
                <a:ea typeface="Times New Roman" panose="02020603050405020304" pitchFamily="18" charset="0"/>
                <a:cs typeface="Arabic Typesetting" panose="03020402040406030203" pitchFamily="66" charset="-78"/>
              </a:rPr>
              <a:t>بار سنگین نگه داری و برقراری رابطه بر دوش شماست </a:t>
            </a:r>
            <a:endParaRPr lang="en-US" sz="2800"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sz="2800"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همیشه </a:t>
            </a:r>
            <a:r>
              <a:rPr lang="ar-SA" sz="2800" dirty="0">
                <a:latin typeface="Arabic Typesetting" panose="03020402040406030203" pitchFamily="66" charset="-78"/>
                <a:ea typeface="Times New Roman" panose="02020603050405020304" pitchFamily="18" charset="0"/>
                <a:cs typeface="Arabic Typesetting" panose="03020402040406030203" pitchFamily="66" charset="-78"/>
              </a:rPr>
              <a:t>منتظر </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پاداش</a:t>
            </a:r>
            <a:r>
              <a:rPr lang="fa-IR" sz="2800" dirty="0" smtClean="0">
                <a:latin typeface="Arabic Typesetting" panose="03020402040406030203" pitchFamily="66" charset="-78"/>
                <a:ea typeface="Times New Roman" panose="02020603050405020304" pitchFamily="18" charset="0"/>
                <a:cs typeface="Arabic Typesetting" panose="03020402040406030203" pitchFamily="66" charset="-78"/>
              </a:rPr>
              <a:t> </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و </a:t>
            </a:r>
            <a:r>
              <a:rPr lang="ar-SA" sz="2800" dirty="0">
                <a:latin typeface="Arabic Typesetting" panose="03020402040406030203" pitchFamily="66" charset="-78"/>
                <a:ea typeface="Times New Roman" panose="02020603050405020304" pitchFamily="18" charset="0"/>
                <a:cs typeface="Arabic Typesetting" panose="03020402040406030203" pitchFamily="66" charset="-78"/>
              </a:rPr>
              <a:t>ثابت کردن اعتماد از طرف شماست </a:t>
            </a:r>
            <a:endParaRPr lang="en-US" sz="2800"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sz="2800"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وظیفه </a:t>
            </a:r>
            <a:r>
              <a:rPr lang="ar-SA" sz="2800" dirty="0">
                <a:latin typeface="Arabic Typesetting" panose="03020402040406030203" pitchFamily="66" charset="-78"/>
                <a:ea typeface="Times New Roman" panose="02020603050405020304" pitchFamily="18" charset="0"/>
                <a:cs typeface="Arabic Typesetting" panose="03020402040406030203" pitchFamily="66" charset="-78"/>
              </a:rPr>
              <a:t>شما پاسخ به نیازهای سیری ناپذیر به او و اطمینان دهی و تایید اوست </a:t>
            </a:r>
            <a:endParaRPr lang="en-US" sz="2800"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sz="2800"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معمولا </a:t>
            </a:r>
            <a:r>
              <a:rPr lang="ar-SA" sz="2800" dirty="0">
                <a:latin typeface="Arabic Typesetting" panose="03020402040406030203" pitchFamily="66" charset="-78"/>
                <a:ea typeface="Times New Roman" panose="02020603050405020304" pitchFamily="18" charset="0"/>
                <a:cs typeface="Arabic Typesetting" panose="03020402040406030203" pitchFamily="66" charset="-78"/>
              </a:rPr>
              <a:t>بیش از حد معمول صبوری می کنید و در رابطه می مانید زیرا بیرون آمدن از رابطه باعث احساس گناه در شما می </a:t>
            </a:r>
            <a:r>
              <a:rPr lang="ar-SA" sz="2800" dirty="0" smtClean="0">
                <a:latin typeface="Arabic Typesetting" panose="03020402040406030203" pitchFamily="66" charset="-78"/>
                <a:ea typeface="Times New Roman" panose="02020603050405020304" pitchFamily="18" charset="0"/>
                <a:cs typeface="Arabic Typesetting" panose="03020402040406030203" pitchFamily="66" charset="-78"/>
              </a:rPr>
              <a:t>شود</a:t>
            </a:r>
            <a:r>
              <a:rPr lang="fa-IR" sz="2800" dirty="0" smtClean="0">
                <a:latin typeface="Arabic Typesetting" panose="03020402040406030203" pitchFamily="66" charset="-78"/>
                <a:ea typeface="Times New Roman" panose="02020603050405020304" pitchFamily="18" charset="0"/>
                <a:cs typeface="Arabic Typesetting" panose="03020402040406030203" pitchFamily="66" charset="-78"/>
              </a:rPr>
              <a:t>.</a:t>
            </a:r>
            <a:endParaRPr lang="en-US" sz="2800" dirty="0">
              <a:latin typeface="Arabic Typesetting" panose="03020402040406030203" pitchFamily="66" charset="-78"/>
              <a:ea typeface="Times New Roman" panose="02020603050405020304" pitchFamily="18" charset="0"/>
              <a:cs typeface="Arabic Typesetting" panose="03020402040406030203" pitchFamily="66" charset="-78"/>
            </a:endParaRPr>
          </a:p>
          <a:p>
            <a:pPr algn="r"/>
            <a:endParaRPr lang="en-US" sz="32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2201468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ar-SA" sz="4000" dirty="0">
                <a:solidFill>
                  <a:prstClr val="black"/>
                </a:solidFill>
                <a:latin typeface="Arabic Typesetting" panose="03020402040406030203" pitchFamily="66" charset="-78"/>
                <a:ea typeface="Times New Roman" panose="02020603050405020304" pitchFamily="18" charset="0"/>
                <a:cs typeface="Arabic Typesetting" panose="03020402040406030203" pitchFamily="66" charset="-78"/>
              </a:rPr>
              <a:t>چرا شخصیت اجتنابی به سرعت وابسته عاطفی می </a:t>
            </a:r>
            <a:r>
              <a:rPr lang="ar-SA" sz="4000" dirty="0" smtClean="0">
                <a:solidFill>
                  <a:prstClr val="black"/>
                </a:solidFill>
                <a:latin typeface="Arabic Typesetting" panose="03020402040406030203" pitchFamily="66" charset="-78"/>
                <a:ea typeface="Times New Roman" panose="02020603050405020304" pitchFamily="18" charset="0"/>
                <a:cs typeface="Arabic Typesetting" panose="03020402040406030203" pitchFamily="66" charset="-78"/>
              </a:rPr>
              <a:t>شود</a:t>
            </a:r>
            <a:r>
              <a:rPr lang="fa-IR" sz="4000" dirty="0" smtClean="0">
                <a:solidFill>
                  <a:prstClr val="black"/>
                </a:solidFill>
                <a:latin typeface="Arabic Typesetting" panose="03020402040406030203" pitchFamily="66" charset="-78"/>
                <a:ea typeface="Times New Roman" panose="02020603050405020304" pitchFamily="18" charset="0"/>
                <a:cs typeface="Arabic Typesetting" panose="03020402040406030203" pitchFamily="66" charset="-78"/>
              </a:rPr>
              <a:t>؟</a:t>
            </a:r>
            <a:endParaRPr lang="en-US" sz="6000" dirty="0">
              <a:latin typeface="Arabic Typesetting" panose="03020402040406030203" pitchFamily="66" charset="-78"/>
              <a:cs typeface="Arabic Typesetting" panose="03020402040406030203" pitchFamily="66" charset="-78"/>
            </a:endParaRPr>
          </a:p>
        </p:txBody>
      </p:sp>
      <p:sp>
        <p:nvSpPr>
          <p:cNvPr id="3" name="Content Placeholder 2"/>
          <p:cNvSpPr>
            <a:spLocks noGrp="1"/>
          </p:cNvSpPr>
          <p:nvPr>
            <p:ph idx="1"/>
          </p:nvPr>
        </p:nvSpPr>
        <p:spPr/>
        <p:txBody>
          <a:bodyPr>
            <a:normAutofit lnSpcReduction="10000"/>
          </a:bodyPr>
          <a:lstStyle/>
          <a:p>
            <a:pPr marL="0" marR="0" lvl="0" indent="0" algn="r" rtl="1">
              <a:lnSpc>
                <a:spcPct val="107000"/>
              </a:lnSpc>
              <a:spcBef>
                <a:spcPts val="0"/>
              </a:spcBef>
              <a:spcAft>
                <a:spcPts val="800"/>
              </a:spcAft>
              <a:buNone/>
            </a:pPr>
            <a:r>
              <a:rPr lang="fa-IR" sz="3600" dirty="0">
                <a:latin typeface="Arabic Typesetting" panose="03020402040406030203" pitchFamily="66" charset="-78"/>
                <a:ea typeface="Times New Roman" panose="02020603050405020304" pitchFamily="18" charset="0"/>
                <a:cs typeface="Arabic Typesetting" panose="03020402040406030203" pitchFamily="66" charset="-78"/>
              </a:rPr>
              <a:t>*</a:t>
            </a:r>
            <a:r>
              <a:rPr lang="ar-SA" sz="3600" dirty="0" smtClean="0">
                <a:latin typeface="Arabic Typesetting" panose="03020402040406030203" pitchFamily="66" charset="-78"/>
                <a:ea typeface="Times New Roman" panose="02020603050405020304" pitchFamily="18" charset="0"/>
                <a:cs typeface="Arabic Typesetting" panose="03020402040406030203" pitchFamily="66" charset="-78"/>
              </a:rPr>
              <a:t>به </a:t>
            </a:r>
            <a:r>
              <a:rPr lang="ar-SA" sz="3600" dirty="0">
                <a:latin typeface="Arabic Typesetting" panose="03020402040406030203" pitchFamily="66" charset="-78"/>
                <a:ea typeface="Times New Roman" panose="02020603050405020304" pitchFamily="18" charset="0"/>
                <a:cs typeface="Arabic Typesetting" panose="03020402040406030203" pitchFamily="66" charset="-78"/>
              </a:rPr>
              <a:t>دلیل داشتن دوستان محدود تا زمانی که از طرف آنها متوجه تهدید به طرد نشوند</a:t>
            </a:r>
            <a:endParaRPr lang="en-US" sz="3600"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sz="3600"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sz="3600" dirty="0" smtClean="0">
                <a:latin typeface="Arabic Typesetting" panose="03020402040406030203" pitchFamily="66" charset="-78"/>
                <a:ea typeface="Times New Roman" panose="02020603050405020304" pitchFamily="18" charset="0"/>
                <a:cs typeface="Arabic Typesetting" panose="03020402040406030203" pitchFamily="66" charset="-78"/>
              </a:rPr>
              <a:t> </a:t>
            </a:r>
            <a:r>
              <a:rPr lang="ar-SA" sz="3600" dirty="0">
                <a:latin typeface="Arabic Typesetting" panose="03020402040406030203" pitchFamily="66" charset="-78"/>
                <a:ea typeface="Times New Roman" panose="02020603050405020304" pitchFamily="18" charset="0"/>
                <a:cs typeface="Arabic Typesetting" panose="03020402040406030203" pitchFamily="66" charset="-78"/>
              </a:rPr>
              <a:t>آنها از سیستم حمایتی ضعیفی برخوردارند </a:t>
            </a:r>
            <a:endParaRPr lang="en-US" sz="3600"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sz="3600"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sz="3600" dirty="0" smtClean="0">
                <a:latin typeface="Arabic Typesetting" panose="03020402040406030203" pitchFamily="66" charset="-78"/>
                <a:ea typeface="Times New Roman" panose="02020603050405020304" pitchFamily="18" charset="0"/>
                <a:cs typeface="Arabic Typesetting" panose="03020402040406030203" pitchFamily="66" charset="-78"/>
              </a:rPr>
              <a:t>شبکه </a:t>
            </a:r>
            <a:r>
              <a:rPr lang="ar-SA" sz="3600" dirty="0">
                <a:latin typeface="Arabic Typesetting" panose="03020402040406030203" pitchFamily="66" charset="-78"/>
                <a:ea typeface="Times New Roman" panose="02020603050405020304" pitchFamily="18" charset="0"/>
                <a:cs typeface="Arabic Typesetting" panose="03020402040406030203" pitchFamily="66" charset="-78"/>
              </a:rPr>
              <a:t>ارتباطی آنها بسیار محدود در نتیجه بسیار وابسته می شوند</a:t>
            </a:r>
            <a:endParaRPr lang="en-US" sz="3600" dirty="0">
              <a:latin typeface="Arabic Typesetting" panose="03020402040406030203" pitchFamily="66" charset="-78"/>
              <a:ea typeface="Times New Roman" panose="02020603050405020304" pitchFamily="18" charset="0"/>
              <a:cs typeface="Arabic Typesetting" panose="03020402040406030203" pitchFamily="66" charset="-78"/>
            </a:endParaRPr>
          </a:p>
          <a:p>
            <a:pPr marL="0" marR="0" lvl="0" indent="0" algn="r" rtl="1">
              <a:lnSpc>
                <a:spcPct val="107000"/>
              </a:lnSpc>
              <a:spcBef>
                <a:spcPts val="0"/>
              </a:spcBef>
              <a:spcAft>
                <a:spcPts val="800"/>
              </a:spcAft>
              <a:buNone/>
            </a:pPr>
            <a:r>
              <a:rPr lang="fa-IR" sz="3600" dirty="0" smtClean="0">
                <a:latin typeface="Arabic Typesetting" panose="03020402040406030203" pitchFamily="66" charset="-78"/>
                <a:ea typeface="Times New Roman" panose="02020603050405020304" pitchFamily="18" charset="0"/>
                <a:cs typeface="Arabic Typesetting" panose="03020402040406030203" pitchFamily="66" charset="-78"/>
              </a:rPr>
              <a:t>*</a:t>
            </a:r>
            <a:r>
              <a:rPr lang="ar-SA" sz="3600" dirty="0" smtClean="0">
                <a:latin typeface="Arabic Typesetting" panose="03020402040406030203" pitchFamily="66" charset="-78"/>
                <a:ea typeface="Times New Roman" panose="02020603050405020304" pitchFamily="18" charset="0"/>
                <a:cs typeface="Arabic Typesetting" panose="03020402040406030203" pitchFamily="66" charset="-78"/>
              </a:rPr>
              <a:t>در </a:t>
            </a:r>
            <a:r>
              <a:rPr lang="ar-SA" sz="3600" dirty="0">
                <a:latin typeface="Arabic Typesetting" panose="03020402040406030203" pitchFamily="66" charset="-78"/>
                <a:ea typeface="Times New Roman" panose="02020603050405020304" pitchFamily="18" charset="0"/>
                <a:cs typeface="Arabic Typesetting" panose="03020402040406030203" pitchFamily="66" charset="-78"/>
              </a:rPr>
              <a:t>زیر سایه شما همه نیازهای عاطفی اش بر آورده می شود به همین دلیل بسیار مشتاق به ادامه رابطه </a:t>
            </a:r>
            <a:r>
              <a:rPr lang="ar-SA" sz="3600" dirty="0" smtClean="0">
                <a:latin typeface="Arabic Typesetting" panose="03020402040406030203" pitchFamily="66" charset="-78"/>
                <a:ea typeface="Times New Roman" panose="02020603050405020304" pitchFamily="18" charset="0"/>
                <a:cs typeface="Arabic Typesetting" panose="03020402040406030203" pitchFamily="66" charset="-78"/>
              </a:rPr>
              <a:t>هستند</a:t>
            </a:r>
            <a:r>
              <a:rPr lang="fa-IR" sz="3600" dirty="0" smtClean="0">
                <a:latin typeface="Arabic Typesetting" panose="03020402040406030203" pitchFamily="66" charset="-78"/>
                <a:ea typeface="Times New Roman" panose="02020603050405020304" pitchFamily="18" charset="0"/>
                <a:cs typeface="Arabic Typesetting" panose="03020402040406030203" pitchFamily="66" charset="-78"/>
              </a:rPr>
              <a:t>.</a:t>
            </a:r>
            <a:endParaRPr lang="en-US" sz="3600" dirty="0">
              <a:latin typeface="Arabic Typesetting" panose="03020402040406030203" pitchFamily="66" charset="-78"/>
              <a:ea typeface="Times New Roman" panose="02020603050405020304" pitchFamily="18" charset="0"/>
              <a:cs typeface="Arabic Typesetting" panose="03020402040406030203" pitchFamily="66" charset="-78"/>
            </a:endParaRPr>
          </a:p>
          <a:p>
            <a:pPr algn="r"/>
            <a:endParaRPr lang="en-US" sz="3600"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15233035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marL="0" lvl="0" indent="0" algn="r" rtl="1">
              <a:lnSpc>
                <a:spcPct val="100000"/>
              </a:lnSpc>
              <a:spcBef>
                <a:spcPts val="0"/>
              </a:spcBef>
              <a:buNone/>
            </a:pPr>
            <a:r>
              <a:rPr lang="fa-IR" sz="3200" dirty="0" smtClean="0">
                <a:solidFill>
                  <a:prstClr val="black"/>
                </a:solidFill>
                <a:latin typeface="Arabic Typesetting" panose="03020402040406030203" pitchFamily="66" charset="-78"/>
                <a:cs typeface="Arabic Typesetting" panose="03020402040406030203" pitchFamily="66" charset="-78"/>
              </a:rPr>
              <a:t>*** شخصیت اجتنابی وفعالیت های اجتماعی:</a:t>
            </a:r>
            <a:r>
              <a:rPr lang="fa-IR" sz="3200" dirty="0">
                <a:solidFill>
                  <a:prstClr val="black"/>
                </a:solidFill>
                <a:latin typeface="Arabic Typesetting" panose="03020402040406030203" pitchFamily="66" charset="-78"/>
                <a:cs typeface="Arabic Typesetting" panose="03020402040406030203" pitchFamily="66" charset="-78"/>
              </a:rPr>
              <a:t/>
            </a:r>
            <a:br>
              <a:rPr lang="fa-IR" sz="3200" dirty="0">
                <a:solidFill>
                  <a:prstClr val="black"/>
                </a:solidFill>
                <a:latin typeface="Arabic Typesetting" panose="03020402040406030203" pitchFamily="66" charset="-78"/>
                <a:cs typeface="Arabic Typesetting" panose="03020402040406030203" pitchFamily="66" charset="-78"/>
              </a:rPr>
            </a:br>
            <a:r>
              <a:rPr lang="fa-IR" sz="3200" dirty="0" smtClean="0">
                <a:solidFill>
                  <a:prstClr val="black"/>
                </a:solidFill>
                <a:latin typeface="Arabic Typesetting" panose="03020402040406030203" pitchFamily="66" charset="-78"/>
                <a:cs typeface="Arabic Typesetting" panose="03020402040406030203" pitchFamily="66" charset="-78"/>
              </a:rPr>
              <a:t>*اقدام </a:t>
            </a:r>
            <a:r>
              <a:rPr lang="fa-IR" sz="3200" dirty="0">
                <a:solidFill>
                  <a:prstClr val="black"/>
                </a:solidFill>
                <a:latin typeface="Arabic Typesetting" panose="03020402040406030203" pitchFamily="66" charset="-78"/>
                <a:cs typeface="Arabic Typesetting" panose="03020402040406030203" pitchFamily="66" charset="-78"/>
              </a:rPr>
              <a:t>به فعالیت های جدید در موقعیت های جدیدبه شدت برای او وحشت آور </a:t>
            </a:r>
            <a:r>
              <a:rPr lang="fa-IR" sz="3200" dirty="0" smtClean="0">
                <a:solidFill>
                  <a:prstClr val="black"/>
                </a:solidFill>
                <a:latin typeface="Arabic Typesetting" panose="03020402040406030203" pitchFamily="66" charset="-78"/>
                <a:cs typeface="Arabic Typesetting" panose="03020402040406030203" pitchFamily="66" charset="-78"/>
              </a:rPr>
              <a:t>است. </a:t>
            </a:r>
            <a:r>
              <a:rPr lang="fa-IR" sz="3200" dirty="0">
                <a:solidFill>
                  <a:prstClr val="black"/>
                </a:solidFill>
                <a:latin typeface="Arabic Typesetting" panose="03020402040406030203" pitchFamily="66" charset="-78"/>
                <a:cs typeface="Arabic Typesetting" panose="03020402040406030203" pitchFamily="66" charset="-78"/>
              </a:rPr>
              <a:t/>
            </a:r>
            <a:br>
              <a:rPr lang="fa-IR" sz="3200" dirty="0">
                <a:solidFill>
                  <a:prstClr val="black"/>
                </a:solidFill>
                <a:latin typeface="Arabic Typesetting" panose="03020402040406030203" pitchFamily="66" charset="-78"/>
                <a:cs typeface="Arabic Typesetting" panose="03020402040406030203" pitchFamily="66" charset="-78"/>
              </a:rPr>
            </a:br>
            <a:r>
              <a:rPr lang="fa-IR" sz="3200" dirty="0">
                <a:solidFill>
                  <a:prstClr val="black"/>
                </a:solidFill>
                <a:latin typeface="Arabic Typesetting" panose="03020402040406030203" pitchFamily="66" charset="-78"/>
                <a:cs typeface="Arabic Typesetting" panose="03020402040406030203" pitchFamily="66" charset="-78"/>
              </a:rPr>
              <a:t>*</a:t>
            </a:r>
            <a:r>
              <a:rPr lang="fa-IR" sz="3200" dirty="0" smtClean="0">
                <a:solidFill>
                  <a:prstClr val="black"/>
                </a:solidFill>
                <a:latin typeface="Arabic Typesetting" panose="03020402040406030203" pitchFamily="66" charset="-78"/>
                <a:cs typeface="Arabic Typesetting" panose="03020402040406030203" pitchFamily="66" charset="-78"/>
              </a:rPr>
              <a:t>او </a:t>
            </a:r>
            <a:r>
              <a:rPr lang="fa-IR" sz="3200" dirty="0">
                <a:solidFill>
                  <a:prstClr val="black"/>
                </a:solidFill>
                <a:latin typeface="Arabic Typesetting" panose="03020402040406030203" pitchFamily="66" charset="-78"/>
                <a:cs typeface="Arabic Typesetting" panose="03020402040406030203" pitchFamily="66" charset="-78"/>
              </a:rPr>
              <a:t>با شیوه ثابت و قابل پیش بینی خود احساس راحتی بیشتری می کند </a:t>
            </a:r>
            <a:r>
              <a:rPr lang="fa-IR" sz="3200" dirty="0" smtClean="0">
                <a:solidFill>
                  <a:prstClr val="black"/>
                </a:solidFill>
                <a:latin typeface="Arabic Typesetting" panose="03020402040406030203" pitchFamily="66" charset="-78"/>
                <a:cs typeface="Arabic Typesetting" panose="03020402040406030203" pitchFamily="66" charset="-78"/>
              </a:rPr>
              <a:t>.</a:t>
            </a:r>
            <a:r>
              <a:rPr lang="fa-IR" sz="3200" dirty="0">
                <a:solidFill>
                  <a:prstClr val="black"/>
                </a:solidFill>
                <a:latin typeface="Arabic Typesetting" panose="03020402040406030203" pitchFamily="66" charset="-78"/>
                <a:cs typeface="Arabic Typesetting" panose="03020402040406030203" pitchFamily="66" charset="-78"/>
              </a:rPr>
              <a:t/>
            </a:r>
            <a:br>
              <a:rPr lang="fa-IR" sz="3200" dirty="0">
                <a:solidFill>
                  <a:prstClr val="black"/>
                </a:solidFill>
                <a:latin typeface="Arabic Typesetting" panose="03020402040406030203" pitchFamily="66" charset="-78"/>
                <a:cs typeface="Arabic Typesetting" panose="03020402040406030203" pitchFamily="66" charset="-78"/>
              </a:rPr>
            </a:br>
            <a:r>
              <a:rPr lang="fa-IR" sz="3200" dirty="0" smtClean="0">
                <a:solidFill>
                  <a:prstClr val="black"/>
                </a:solidFill>
                <a:latin typeface="Arabic Typesetting" panose="03020402040406030203" pitchFamily="66" charset="-78"/>
                <a:cs typeface="Arabic Typesetting" panose="03020402040406030203" pitchFamily="66" charset="-78"/>
              </a:rPr>
              <a:t>*او </a:t>
            </a:r>
            <a:r>
              <a:rPr lang="fa-IR" sz="3200" dirty="0">
                <a:solidFill>
                  <a:prstClr val="black"/>
                </a:solidFill>
                <a:latin typeface="Arabic Typesetting" panose="03020402040406030203" pitchFamily="66" charset="-78"/>
                <a:cs typeface="Arabic Typesetting" panose="03020402040406030203" pitchFamily="66" charset="-78"/>
              </a:rPr>
              <a:t>با پیله تنهایی خود راحت تر است و ارتباط با بیرون اورا مضطرب می </a:t>
            </a:r>
            <a:r>
              <a:rPr lang="fa-IR" sz="3200" dirty="0" smtClean="0">
                <a:solidFill>
                  <a:prstClr val="black"/>
                </a:solidFill>
                <a:latin typeface="Arabic Typesetting" panose="03020402040406030203" pitchFamily="66" charset="-78"/>
                <a:cs typeface="Arabic Typesetting" panose="03020402040406030203" pitchFamily="66" charset="-78"/>
              </a:rPr>
              <a:t>کند. </a:t>
            </a:r>
            <a:r>
              <a:rPr lang="fa-IR" sz="3200" dirty="0">
                <a:solidFill>
                  <a:prstClr val="black"/>
                </a:solidFill>
                <a:latin typeface="Arabic Typesetting" panose="03020402040406030203" pitchFamily="66" charset="-78"/>
                <a:cs typeface="Arabic Typesetting" panose="03020402040406030203" pitchFamily="66" charset="-78"/>
              </a:rPr>
              <a:t/>
            </a:r>
            <a:br>
              <a:rPr lang="fa-IR" sz="3200" dirty="0">
                <a:solidFill>
                  <a:prstClr val="black"/>
                </a:solidFill>
                <a:latin typeface="Arabic Typesetting" panose="03020402040406030203" pitchFamily="66" charset="-78"/>
                <a:cs typeface="Arabic Typesetting" panose="03020402040406030203" pitchFamily="66" charset="-78"/>
              </a:rPr>
            </a:br>
            <a:r>
              <a:rPr lang="fa-IR" sz="3200" dirty="0" smtClean="0">
                <a:solidFill>
                  <a:prstClr val="black"/>
                </a:solidFill>
                <a:latin typeface="Arabic Typesetting" panose="03020402040406030203" pitchFamily="66" charset="-78"/>
                <a:cs typeface="Arabic Typesetting" panose="03020402040406030203" pitchFamily="66" charset="-78"/>
              </a:rPr>
              <a:t>*او </a:t>
            </a:r>
            <a:r>
              <a:rPr lang="fa-IR" sz="3200" dirty="0">
                <a:solidFill>
                  <a:prstClr val="black"/>
                </a:solidFill>
                <a:latin typeface="Arabic Typesetting" panose="03020402040406030203" pitchFamily="66" charset="-78"/>
                <a:cs typeface="Arabic Typesetting" panose="03020402040406030203" pitchFamily="66" charset="-78"/>
              </a:rPr>
              <a:t>نه تنها از خود بلکه محبوبش را نیز از تحول و پویایی باز می دارد و در نهایت رنجش عمیقی بر محبوب تحمیل می </a:t>
            </a:r>
            <a:r>
              <a:rPr lang="fa-IR" sz="3200" dirty="0" smtClean="0">
                <a:solidFill>
                  <a:prstClr val="black"/>
                </a:solidFill>
                <a:latin typeface="Arabic Typesetting" panose="03020402040406030203" pitchFamily="66" charset="-78"/>
                <a:cs typeface="Arabic Typesetting" panose="03020402040406030203" pitchFamily="66" charset="-78"/>
              </a:rPr>
              <a:t>کند.</a:t>
            </a:r>
            <a:r>
              <a:rPr lang="fa-IR" sz="3200" dirty="0">
                <a:solidFill>
                  <a:prstClr val="black"/>
                </a:solidFill>
                <a:latin typeface="Arabic Typesetting" panose="03020402040406030203" pitchFamily="66" charset="-78"/>
                <a:cs typeface="Arabic Typesetting" panose="03020402040406030203" pitchFamily="66" charset="-78"/>
              </a:rPr>
              <a:t> </a:t>
            </a:r>
            <a:endParaRPr lang="fa-IR" sz="3200" dirty="0" smtClean="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r>
              <a:rPr lang="fa-IR" sz="3200" dirty="0" smtClean="0">
                <a:solidFill>
                  <a:prstClr val="black"/>
                </a:solidFill>
                <a:latin typeface="Arabic Typesetting" panose="03020402040406030203" pitchFamily="66" charset="-78"/>
                <a:cs typeface="Arabic Typesetting" panose="03020402040406030203" pitchFamily="66" charset="-78"/>
              </a:rPr>
              <a:t>***وجه تمایز </a:t>
            </a:r>
            <a:r>
              <a:rPr lang="fa-IR" sz="3200" dirty="0">
                <a:solidFill>
                  <a:prstClr val="black"/>
                </a:solidFill>
                <a:latin typeface="Arabic Typesetting" panose="03020402040406030203" pitchFamily="66" charset="-78"/>
                <a:cs typeface="Arabic Typesetting" panose="03020402040406030203" pitchFamily="66" charset="-78"/>
              </a:rPr>
              <a:t>شخصیت اجتنابی نسبت به دیگر اختلالات </a:t>
            </a:r>
            <a:r>
              <a:rPr lang="fa-IR" sz="3200" dirty="0" smtClean="0">
                <a:solidFill>
                  <a:prstClr val="black"/>
                </a:solidFill>
                <a:latin typeface="Arabic Typesetting" panose="03020402040406030203" pitchFamily="66" charset="-78"/>
                <a:cs typeface="Arabic Typesetting" panose="03020402040406030203" pitchFamily="66" charset="-78"/>
              </a:rPr>
              <a:t>***</a:t>
            </a:r>
            <a:r>
              <a:rPr lang="fa-IR" sz="3200" dirty="0">
                <a:solidFill>
                  <a:prstClr val="black"/>
                </a:solidFill>
                <a:latin typeface="Arabic Typesetting" panose="03020402040406030203" pitchFamily="66" charset="-78"/>
                <a:cs typeface="Arabic Typesetting" panose="03020402040406030203" pitchFamily="66" charset="-78"/>
              </a:rPr>
              <a:t/>
            </a:r>
            <a:br>
              <a:rPr lang="fa-IR" sz="3200" dirty="0">
                <a:solidFill>
                  <a:prstClr val="black"/>
                </a:solidFill>
                <a:latin typeface="Arabic Typesetting" panose="03020402040406030203" pitchFamily="66" charset="-78"/>
                <a:cs typeface="Arabic Typesetting" panose="03020402040406030203" pitchFamily="66" charset="-78"/>
              </a:rPr>
            </a:br>
            <a:r>
              <a:rPr lang="fa-IR" sz="3200" dirty="0" smtClean="0">
                <a:solidFill>
                  <a:prstClr val="black"/>
                </a:solidFill>
                <a:latin typeface="Arabic Typesetting" panose="03020402040406030203" pitchFamily="66" charset="-78"/>
                <a:cs typeface="Arabic Typesetting" panose="03020402040406030203" pitchFamily="66" charset="-78"/>
              </a:rPr>
              <a:t>*ترس </a:t>
            </a:r>
            <a:r>
              <a:rPr lang="fa-IR" sz="3200" dirty="0">
                <a:solidFill>
                  <a:prstClr val="black"/>
                </a:solidFill>
                <a:latin typeface="Arabic Typesetting" panose="03020402040406030203" pitchFamily="66" charset="-78"/>
                <a:cs typeface="Arabic Typesetting" panose="03020402040406030203" pitchFamily="66" charset="-78"/>
              </a:rPr>
              <a:t>و اضطراب شدید که زندگی را بر او خسته کننده ساخته و به همین دلیل احتمال دارد برای کاهش درد و رنج خود مشاور و متخصص را </a:t>
            </a:r>
            <a:r>
              <a:rPr lang="fa-IR" sz="3200" dirty="0" smtClean="0">
                <a:solidFill>
                  <a:prstClr val="black"/>
                </a:solidFill>
                <a:latin typeface="Arabic Typesetting" panose="03020402040406030203" pitchFamily="66" charset="-78"/>
                <a:cs typeface="Arabic Typesetting" panose="03020402040406030203" pitchFamily="66" charset="-78"/>
              </a:rPr>
              <a:t>بپذیرد.</a:t>
            </a:r>
            <a:endParaRPr lang="fa-IR" sz="3200"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endParaRPr lang="fa-IR" sz="3200" dirty="0" smtClean="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endParaRPr lang="fa-IR" sz="3200" dirty="0">
              <a:solidFill>
                <a:prstClr val="black"/>
              </a:solidFill>
              <a:latin typeface="Arabic Typesetting" panose="03020402040406030203" pitchFamily="66" charset="-78"/>
              <a:cs typeface="Arabic Typesetting" panose="03020402040406030203" pitchFamily="66" charset="-78"/>
            </a:endParaRPr>
          </a:p>
          <a:p>
            <a:endParaRPr lang="en-US" dirty="0"/>
          </a:p>
        </p:txBody>
      </p:sp>
    </p:spTree>
    <p:extLst>
      <p:ext uri="{BB962C8B-B14F-4D97-AF65-F5344CB8AC3E}">
        <p14:creationId xmlns:p14="http://schemas.microsoft.com/office/powerpoint/2010/main" val="203359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9689" y="2556932"/>
            <a:ext cx="9601196" cy="3318936"/>
          </a:xfrm>
        </p:spPr>
        <p:txBody>
          <a:bodyPr>
            <a:noAutofit/>
          </a:bodyPr>
          <a:lstStyle/>
          <a:p>
            <a:pPr marL="0" lvl="0" indent="0" algn="r" rtl="1">
              <a:lnSpc>
                <a:spcPct val="100000"/>
              </a:lnSpc>
              <a:spcBef>
                <a:spcPts val="0"/>
              </a:spcBef>
              <a:buNone/>
            </a:pPr>
            <a:r>
              <a:rPr lang="fa-IR" sz="2400" dirty="0" smtClean="0">
                <a:solidFill>
                  <a:prstClr val="black"/>
                </a:solidFill>
                <a:latin typeface="Arabic Typesetting" panose="03020402040406030203" pitchFamily="66" charset="-78"/>
                <a:cs typeface="Arabic Typesetting" panose="03020402040406030203" pitchFamily="66" charset="-78"/>
              </a:rPr>
              <a:t>*مودبانه </a:t>
            </a:r>
            <a:r>
              <a:rPr lang="fa-IR" sz="2400" dirty="0">
                <a:solidFill>
                  <a:prstClr val="black"/>
                </a:solidFill>
                <a:latin typeface="Arabic Typesetting" panose="03020402040406030203" pitchFamily="66" charset="-78"/>
                <a:cs typeface="Arabic Typesetting" panose="03020402040406030203" pitchFamily="66" charset="-78"/>
              </a:rPr>
              <a:t>و صمیمانه محبوب خودرا ترغیب کنید که با بیرون آمدن از پیله خود برخی از نیازهای شما را بر آورده سازد </a:t>
            </a:r>
            <a:br>
              <a:rPr lang="fa-IR" sz="2400" dirty="0">
                <a:solidFill>
                  <a:prstClr val="black"/>
                </a:solidFill>
                <a:latin typeface="Arabic Typesetting" panose="03020402040406030203" pitchFamily="66" charset="-78"/>
                <a:cs typeface="Arabic Typesetting" panose="03020402040406030203" pitchFamily="66" charset="-78"/>
              </a:rPr>
            </a:br>
            <a:r>
              <a:rPr lang="fa-IR" sz="2400" dirty="0">
                <a:solidFill>
                  <a:prstClr val="black"/>
                </a:solidFill>
                <a:latin typeface="Arabic Typesetting" panose="03020402040406030203" pitchFamily="66" charset="-78"/>
                <a:cs typeface="Arabic Typesetting" panose="03020402040406030203" pitchFamily="66" charset="-78"/>
              </a:rPr>
              <a:t>*</a:t>
            </a:r>
            <a:r>
              <a:rPr lang="fa-IR" sz="2400" dirty="0" smtClean="0">
                <a:solidFill>
                  <a:prstClr val="black"/>
                </a:solidFill>
                <a:latin typeface="Arabic Typesetting" panose="03020402040406030203" pitchFamily="66" charset="-78"/>
                <a:cs typeface="Arabic Typesetting" panose="03020402040406030203" pitchFamily="66" charset="-78"/>
              </a:rPr>
              <a:t>با </a:t>
            </a:r>
            <a:r>
              <a:rPr lang="fa-IR" sz="2400" dirty="0">
                <a:solidFill>
                  <a:prstClr val="black"/>
                </a:solidFill>
                <a:latin typeface="Arabic Typesetting" panose="03020402040406030203" pitchFamily="66" charset="-78"/>
                <a:cs typeface="Arabic Typesetting" panose="03020402040406030203" pitchFamily="66" charset="-78"/>
              </a:rPr>
              <a:t>هم به پیاده روی بروید یا به یه رستوران برای صرف غذا </a:t>
            </a:r>
            <a:br>
              <a:rPr lang="fa-IR" sz="2400" dirty="0">
                <a:solidFill>
                  <a:prstClr val="black"/>
                </a:solidFill>
                <a:latin typeface="Arabic Typesetting" panose="03020402040406030203" pitchFamily="66" charset="-78"/>
                <a:cs typeface="Arabic Typesetting" panose="03020402040406030203" pitchFamily="66" charset="-78"/>
              </a:rPr>
            </a:br>
            <a:r>
              <a:rPr lang="fa-IR" sz="2400" dirty="0" smtClean="0">
                <a:solidFill>
                  <a:prstClr val="black"/>
                </a:solidFill>
                <a:latin typeface="Arabic Typesetting" panose="03020402040406030203" pitchFamily="66" charset="-78"/>
                <a:cs typeface="Arabic Typesetting" panose="03020402040406030203" pitchFamily="66" charset="-78"/>
              </a:rPr>
              <a:t>*فهرست </a:t>
            </a:r>
            <a:r>
              <a:rPr lang="fa-IR" sz="2400" dirty="0">
                <a:solidFill>
                  <a:prstClr val="black"/>
                </a:solidFill>
                <a:latin typeface="Arabic Typesetting" panose="03020402040406030203" pitchFamily="66" charset="-78"/>
                <a:cs typeface="Arabic Typesetting" panose="03020402040406030203" pitchFamily="66" charset="-78"/>
              </a:rPr>
              <a:t>فعالیت های مشترک را افزایش دهید </a:t>
            </a:r>
            <a:br>
              <a:rPr lang="fa-IR" sz="2400" dirty="0">
                <a:solidFill>
                  <a:prstClr val="black"/>
                </a:solidFill>
                <a:latin typeface="Arabic Typesetting" panose="03020402040406030203" pitchFamily="66" charset="-78"/>
                <a:cs typeface="Arabic Typesetting" panose="03020402040406030203" pitchFamily="66" charset="-78"/>
              </a:rPr>
            </a:br>
            <a:r>
              <a:rPr lang="fa-IR" sz="2400" dirty="0" smtClean="0">
                <a:solidFill>
                  <a:prstClr val="black"/>
                </a:solidFill>
                <a:latin typeface="Arabic Typesetting" panose="03020402040406030203" pitchFamily="66" charset="-78"/>
                <a:cs typeface="Arabic Typesetting" panose="03020402040406030203" pitchFamily="66" charset="-78"/>
              </a:rPr>
              <a:t>*به </a:t>
            </a:r>
            <a:r>
              <a:rPr lang="fa-IR" sz="2400" dirty="0">
                <a:solidFill>
                  <a:prstClr val="black"/>
                </a:solidFill>
                <a:latin typeface="Arabic Typesetting" panose="03020402040406030203" pitchFamily="66" charset="-78"/>
                <a:cs typeface="Arabic Typesetting" panose="03020402040406030203" pitchFamily="66" charset="-78"/>
              </a:rPr>
              <a:t>تدریج سعی کنید برخی از افراد را در گروه دونفره خود اضافه کنید </a:t>
            </a:r>
            <a:br>
              <a:rPr lang="fa-IR" sz="2400" dirty="0">
                <a:solidFill>
                  <a:prstClr val="black"/>
                </a:solidFill>
                <a:latin typeface="Arabic Typesetting" panose="03020402040406030203" pitchFamily="66" charset="-78"/>
                <a:cs typeface="Arabic Typesetting" panose="03020402040406030203" pitchFamily="66" charset="-78"/>
              </a:rPr>
            </a:br>
            <a:r>
              <a:rPr lang="fa-IR" sz="2400" dirty="0" smtClean="0">
                <a:solidFill>
                  <a:prstClr val="black"/>
                </a:solidFill>
                <a:latin typeface="Arabic Typesetting" panose="03020402040406030203" pitchFamily="66" charset="-78"/>
                <a:cs typeface="Arabic Typesetting" panose="03020402040406030203" pitchFamily="66" charset="-78"/>
              </a:rPr>
              <a:t>*اگر </a:t>
            </a:r>
            <a:r>
              <a:rPr lang="fa-IR" sz="2400" dirty="0">
                <a:solidFill>
                  <a:prstClr val="black"/>
                </a:solidFill>
                <a:latin typeface="Arabic Typesetting" panose="03020402040406030203" pitchFamily="66" charset="-78"/>
                <a:cs typeface="Arabic Typesetting" panose="03020402040406030203" pitchFamily="66" charset="-78"/>
              </a:rPr>
              <a:t>وی با شمامخالفت کرد خودتان به تنهایی اوقاتی را به پیاده روی ،تفریح ،ارتباط با دوستان و خانواده اختصاص دهید </a:t>
            </a:r>
            <a:br>
              <a:rPr lang="fa-IR" sz="2400" dirty="0">
                <a:solidFill>
                  <a:prstClr val="black"/>
                </a:solidFill>
                <a:latin typeface="Arabic Typesetting" panose="03020402040406030203" pitchFamily="66" charset="-78"/>
                <a:cs typeface="Arabic Typesetting" panose="03020402040406030203" pitchFamily="66" charset="-78"/>
              </a:rPr>
            </a:br>
            <a:r>
              <a:rPr lang="fa-IR" sz="2400" dirty="0" smtClean="0">
                <a:solidFill>
                  <a:prstClr val="black"/>
                </a:solidFill>
                <a:latin typeface="Arabic Typesetting" panose="03020402040406030203" pitchFamily="66" charset="-78"/>
                <a:cs typeface="Arabic Typesetting" panose="03020402040406030203" pitchFamily="66" charset="-78"/>
              </a:rPr>
              <a:t>*به </a:t>
            </a:r>
            <a:r>
              <a:rPr lang="fa-IR" sz="2400" dirty="0">
                <a:solidFill>
                  <a:prstClr val="black"/>
                </a:solidFill>
                <a:latin typeface="Arabic Typesetting" panose="03020402040406030203" pitchFamily="66" charset="-78"/>
                <a:cs typeface="Arabic Typesetting" panose="03020402040406030203" pitchFamily="66" charset="-78"/>
              </a:rPr>
              <a:t>او گوشزد کنید که این فعالیت هااز شما محبوب شاد و سر زنده ای خواهد ساخت </a:t>
            </a:r>
            <a:br>
              <a:rPr lang="fa-IR" sz="2400" dirty="0">
                <a:solidFill>
                  <a:prstClr val="black"/>
                </a:solidFill>
                <a:latin typeface="Arabic Typesetting" panose="03020402040406030203" pitchFamily="66" charset="-78"/>
                <a:cs typeface="Arabic Typesetting" panose="03020402040406030203" pitchFamily="66" charset="-78"/>
              </a:rPr>
            </a:br>
            <a:r>
              <a:rPr lang="fa-IR" sz="2400" dirty="0" smtClean="0">
                <a:solidFill>
                  <a:prstClr val="black"/>
                </a:solidFill>
                <a:latin typeface="Arabic Typesetting" panose="03020402040406030203" pitchFamily="66" charset="-78"/>
                <a:cs typeface="Arabic Typesetting" panose="03020402040406030203" pitchFamily="66" charset="-78"/>
              </a:rPr>
              <a:t>*از </a:t>
            </a:r>
            <a:r>
              <a:rPr lang="fa-IR" sz="2400" dirty="0">
                <a:solidFill>
                  <a:prstClr val="black"/>
                </a:solidFill>
                <a:latin typeface="Arabic Typesetting" panose="03020402040406030203" pitchFamily="66" charset="-78"/>
                <a:cs typeface="Arabic Typesetting" panose="03020402040406030203" pitchFamily="66" charset="-78"/>
              </a:rPr>
              <a:t>او بخواهید که تحت درمان قرار بگیرد </a:t>
            </a:r>
            <a:br>
              <a:rPr lang="fa-IR" sz="2400" dirty="0">
                <a:solidFill>
                  <a:prstClr val="black"/>
                </a:solidFill>
                <a:latin typeface="Arabic Typesetting" panose="03020402040406030203" pitchFamily="66" charset="-78"/>
                <a:cs typeface="Arabic Typesetting" panose="03020402040406030203" pitchFamily="66" charset="-78"/>
              </a:rPr>
            </a:br>
            <a:r>
              <a:rPr lang="fa-IR" sz="2400" dirty="0" smtClean="0">
                <a:solidFill>
                  <a:prstClr val="black"/>
                </a:solidFill>
                <a:latin typeface="Arabic Typesetting" panose="03020402040406030203" pitchFamily="66" charset="-78"/>
                <a:cs typeface="Arabic Typesetting" panose="03020402040406030203" pitchFamily="66" charset="-78"/>
              </a:rPr>
              <a:t>*امید </a:t>
            </a:r>
            <a:r>
              <a:rPr lang="fa-IR" sz="2400" dirty="0">
                <a:solidFill>
                  <a:prstClr val="black"/>
                </a:solidFill>
                <a:latin typeface="Arabic Typesetting" panose="03020402040406030203" pitchFamily="66" charset="-78"/>
                <a:cs typeface="Arabic Typesetting" panose="03020402040406030203" pitchFamily="66" charset="-78"/>
              </a:rPr>
              <a:t>داریم تغییراتی هر چند اندک در او پدید آید و با شکیبایی و صرف وقت بتوانیم رفتار اورا تا حد قابل تحمل تغییر دهیم</a:t>
            </a:r>
          </a:p>
          <a:p>
            <a:endParaRPr lang="en-US" sz="3600" dirty="0">
              <a:latin typeface="Arabic Typesetting" panose="03020402040406030203" pitchFamily="66" charset="-78"/>
              <a:cs typeface="Arabic Typesetting" panose="03020402040406030203" pitchFamily="66" charset="-78"/>
            </a:endParaRPr>
          </a:p>
        </p:txBody>
      </p:sp>
      <p:sp>
        <p:nvSpPr>
          <p:cNvPr id="2" name="Rectangle 1"/>
          <p:cNvSpPr/>
          <p:nvPr/>
        </p:nvSpPr>
        <p:spPr>
          <a:xfrm>
            <a:off x="4553004" y="976997"/>
            <a:ext cx="6029215" cy="646331"/>
          </a:xfrm>
          <a:prstGeom prst="rect">
            <a:avLst/>
          </a:prstGeom>
        </p:spPr>
        <p:txBody>
          <a:bodyPr wrap="none">
            <a:spAutoFit/>
          </a:bodyPr>
          <a:lstStyle/>
          <a:p>
            <a:r>
              <a:rPr lang="fa-IR" sz="3600" dirty="0">
                <a:solidFill>
                  <a:prstClr val="black"/>
                </a:solidFill>
                <a:latin typeface="Arabic Typesetting" panose="03020402040406030203" pitchFamily="66" charset="-78"/>
                <a:cs typeface="Arabic Typesetting" panose="03020402040406030203" pitchFamily="66" charset="-78"/>
              </a:rPr>
              <a:t>بهبود نسبی روابط در ارتباط با اختلال شخصیت اجتنابی </a:t>
            </a:r>
            <a:r>
              <a:rPr lang="fa-IR" sz="3200" dirty="0">
                <a:solidFill>
                  <a:prstClr val="black"/>
                </a:solidFill>
                <a:latin typeface="Arabic Typesetting" panose="03020402040406030203" pitchFamily="66" charset="-78"/>
                <a:cs typeface="Arabic Typesetting" panose="03020402040406030203" pitchFamily="66" charset="-78"/>
              </a:rPr>
              <a:t>؛</a:t>
            </a:r>
            <a:endParaRPr lang="en-US" dirty="0"/>
          </a:p>
        </p:txBody>
      </p:sp>
    </p:spTree>
    <p:extLst>
      <p:ext uri="{BB962C8B-B14F-4D97-AF65-F5344CB8AC3E}">
        <p14:creationId xmlns:p14="http://schemas.microsoft.com/office/powerpoint/2010/main" val="3387081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lgn="r" rtl="1">
              <a:lnSpc>
                <a:spcPct val="100000"/>
              </a:lnSpc>
              <a:spcBef>
                <a:spcPts val="0"/>
              </a:spcBef>
              <a:buNone/>
            </a:pPr>
            <a:r>
              <a:rPr lang="fa-IR" sz="1800" dirty="0" smtClean="0">
                <a:solidFill>
                  <a:prstClr val="black"/>
                </a:solidFill>
              </a:rPr>
              <a:t>*</a:t>
            </a:r>
            <a:r>
              <a:rPr lang="fa-IR" dirty="0" smtClean="0">
                <a:solidFill>
                  <a:prstClr val="black"/>
                </a:solidFill>
                <a:latin typeface="Arabic Typesetting" panose="03020402040406030203" pitchFamily="66" charset="-78"/>
                <a:cs typeface="Arabic Typesetting" panose="03020402040406030203" pitchFamily="66" charset="-78"/>
              </a:rPr>
              <a:t>در </a:t>
            </a:r>
            <a:r>
              <a:rPr lang="fa-IR" dirty="0">
                <a:solidFill>
                  <a:prstClr val="black"/>
                </a:solidFill>
                <a:latin typeface="Arabic Typesetting" panose="03020402040406030203" pitchFamily="66" charset="-78"/>
                <a:cs typeface="Arabic Typesetting" panose="03020402040406030203" pitchFamily="66" charset="-78"/>
              </a:rPr>
              <a:t>صورتی که تصور کنید که دیگر این رابطه برای شما قابل تحمل نیست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*دلیل </a:t>
            </a:r>
            <a:r>
              <a:rPr lang="fa-IR" dirty="0">
                <a:solidFill>
                  <a:prstClr val="black"/>
                </a:solidFill>
                <a:latin typeface="Arabic Typesetting" panose="03020402040406030203" pitchFamily="66" charset="-78"/>
                <a:cs typeface="Arabic Typesetting" panose="03020402040406030203" pitchFamily="66" charset="-78"/>
              </a:rPr>
              <a:t>جدایی خود را با او صادقانه به او بگویید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*شما </a:t>
            </a:r>
            <a:r>
              <a:rPr lang="fa-IR" dirty="0">
                <a:solidFill>
                  <a:prstClr val="black"/>
                </a:solidFill>
                <a:latin typeface="Arabic Typesetting" panose="03020402040406030203" pitchFamily="66" charset="-78"/>
                <a:cs typeface="Arabic Typesetting" panose="03020402040406030203" pitchFamily="66" charset="-78"/>
              </a:rPr>
              <a:t>در واقع به او بگویبد هیچ ایرادی در او نیست بلکه این شما هستید که از یک رابطه عاطفی و‌مشترک چیز زیادتری می خواهید و دیگر قادر به ماندن در چنین رابطه ای نیستید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*سعی </a:t>
            </a:r>
            <a:r>
              <a:rPr lang="fa-IR" dirty="0">
                <a:solidFill>
                  <a:prstClr val="black"/>
                </a:solidFill>
                <a:latin typeface="Arabic Typesetting" panose="03020402040406030203" pitchFamily="66" charset="-78"/>
                <a:cs typeface="Arabic Typesetting" panose="03020402040406030203" pitchFamily="66" charset="-78"/>
              </a:rPr>
              <a:t>کنید پس از جدایی به مهار احساسات خود از قبیل احساس گناه ناشی از طرد وی مقابله کنید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*دوران </a:t>
            </a:r>
            <a:r>
              <a:rPr lang="fa-IR" dirty="0">
                <a:solidFill>
                  <a:prstClr val="black"/>
                </a:solidFill>
                <a:latin typeface="Arabic Typesetting" panose="03020402040406030203" pitchFamily="66" charset="-78"/>
                <a:cs typeface="Arabic Typesetting" panose="03020402040406030203" pitchFamily="66" charset="-78"/>
              </a:rPr>
              <a:t>جدایی را با خانواده و دوستان و فعالیت های ورزشی و اجتماعی بگذرانید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*این </a:t>
            </a:r>
            <a:r>
              <a:rPr lang="fa-IR" dirty="0">
                <a:solidFill>
                  <a:prstClr val="black"/>
                </a:solidFill>
                <a:latin typeface="Arabic Typesetting" panose="03020402040406030203" pitchFamily="66" charset="-78"/>
                <a:cs typeface="Arabic Typesetting" panose="03020402040406030203" pitchFamily="66" charset="-78"/>
              </a:rPr>
              <a:t>امکان هم وجود دارد که پس از جدایی با او تماس بگیرید و به او کمک کنید تا با وضعیت موجود خود را تطبیق دهد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*بسته </a:t>
            </a:r>
            <a:r>
              <a:rPr lang="fa-IR" dirty="0">
                <a:solidFill>
                  <a:prstClr val="black"/>
                </a:solidFill>
                <a:latin typeface="Arabic Typesetting" panose="03020402040406030203" pitchFamily="66" charset="-78"/>
                <a:cs typeface="Arabic Typesetting" panose="03020402040406030203" pitchFamily="66" charset="-78"/>
              </a:rPr>
              <a:t>به انتخاب شما و درک محبوب سابق شما دارد که واقعیت جدایی را پذیرفته و در صدد پیوند دوباره با شما نباشد</a:t>
            </a:r>
          </a:p>
          <a:p>
            <a:endParaRPr lang="en-US" dirty="0"/>
          </a:p>
        </p:txBody>
      </p:sp>
      <p:sp>
        <p:nvSpPr>
          <p:cNvPr id="2" name="Rectangle 1"/>
          <p:cNvSpPr/>
          <p:nvPr/>
        </p:nvSpPr>
        <p:spPr>
          <a:xfrm>
            <a:off x="2686050" y="1085851"/>
            <a:ext cx="7443788" cy="707886"/>
          </a:xfrm>
          <a:prstGeom prst="rect">
            <a:avLst/>
          </a:prstGeom>
        </p:spPr>
        <p:txBody>
          <a:bodyPr wrap="square">
            <a:spAutoFit/>
          </a:bodyPr>
          <a:lstStyle/>
          <a:p>
            <a:r>
              <a:rPr lang="fa-IR" sz="4000" dirty="0">
                <a:solidFill>
                  <a:prstClr val="black"/>
                </a:solidFill>
                <a:latin typeface="Arabic Typesetting" panose="03020402040406030203" pitchFamily="66" charset="-78"/>
                <a:cs typeface="Arabic Typesetting" panose="03020402040406030203" pitchFamily="66" charset="-78"/>
              </a:rPr>
              <a:t>زمان ترک رابطه در رابطه با شخصیت اجتنابی چه موقع است ؟</a:t>
            </a:r>
            <a:endParaRPr lang="en-US" dirty="0"/>
          </a:p>
        </p:txBody>
      </p:sp>
    </p:spTree>
    <p:extLst>
      <p:ext uri="{BB962C8B-B14F-4D97-AF65-F5344CB8AC3E}">
        <p14:creationId xmlns:p14="http://schemas.microsoft.com/office/powerpoint/2010/main" val="381913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lvl="0" indent="0" algn="r" rtl="1">
              <a:lnSpc>
                <a:spcPct val="100000"/>
              </a:lnSpc>
              <a:spcBef>
                <a:spcPts val="0"/>
              </a:spcBef>
              <a:buNone/>
            </a:pPr>
            <a:r>
              <a:rPr lang="fa-IR" sz="1800" dirty="0">
                <a:solidFill>
                  <a:prstClr val="black"/>
                </a:solidFill>
              </a:rPr>
              <a:t/>
            </a:r>
            <a:br>
              <a:rPr lang="fa-IR" sz="1800" dirty="0">
                <a:solidFill>
                  <a:prstClr val="black"/>
                </a:solidFill>
              </a:rPr>
            </a:br>
            <a:r>
              <a:rPr lang="fa-IR" sz="1800" dirty="0">
                <a:solidFill>
                  <a:prstClr val="black"/>
                </a:solidFill>
              </a:rPr>
              <a:t/>
            </a:r>
            <a:br>
              <a:rPr lang="fa-IR" sz="1800" dirty="0">
                <a:solidFill>
                  <a:prstClr val="black"/>
                </a:solidFill>
              </a:rPr>
            </a:br>
            <a:r>
              <a:rPr lang="fa-IR" dirty="0">
                <a:solidFill>
                  <a:prstClr val="black"/>
                </a:solidFill>
                <a:latin typeface="Arabic Typesetting" panose="03020402040406030203" pitchFamily="66" charset="-78"/>
                <a:cs typeface="Arabic Typesetting" panose="03020402040406030203" pitchFamily="66" charset="-78"/>
              </a:rPr>
              <a:t>*</a:t>
            </a:r>
            <a:r>
              <a:rPr lang="fa-IR" dirty="0" smtClean="0">
                <a:solidFill>
                  <a:prstClr val="black"/>
                </a:solidFill>
                <a:latin typeface="Arabic Typesetting" panose="03020402040406030203" pitchFamily="66" charset="-78"/>
                <a:cs typeface="Arabic Typesetting" panose="03020402040406030203" pitchFamily="66" charset="-78"/>
              </a:rPr>
              <a:t>این </a:t>
            </a:r>
            <a:r>
              <a:rPr lang="fa-IR" dirty="0">
                <a:solidFill>
                  <a:prstClr val="black"/>
                </a:solidFill>
                <a:latin typeface="Arabic Typesetting" panose="03020402040406030203" pitchFamily="66" charset="-78"/>
                <a:cs typeface="Arabic Typesetting" panose="03020402040406030203" pitchFamily="66" charset="-78"/>
              </a:rPr>
              <a:t>اختلال بسیار پایا و تقریبا غیر قابل درمان است </a:t>
            </a:r>
            <a:r>
              <a:rPr lang="fa-IR" dirty="0" smtClean="0">
                <a:solidFill>
                  <a:prstClr val="black"/>
                </a:solidFill>
                <a:latin typeface="Arabic Typesetting" panose="03020402040406030203" pitchFamily="66" charset="-78"/>
                <a:cs typeface="Arabic Typesetting" panose="03020402040406030203" pitchFamily="66" charset="-78"/>
              </a:rPr>
              <a:t>.</a:t>
            </a:r>
            <a:r>
              <a:rPr lang="fa-IR" dirty="0">
                <a:solidFill>
                  <a:prstClr val="black"/>
                </a:solidFill>
                <a:latin typeface="Arabic Typesetting" panose="03020402040406030203" pitchFamily="66" charset="-78"/>
                <a:cs typeface="Arabic Typesetting" panose="03020402040406030203" pitchFamily="66" charset="-78"/>
              </a:rPr>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*تسکین </a:t>
            </a:r>
            <a:r>
              <a:rPr lang="fa-IR" dirty="0">
                <a:solidFill>
                  <a:prstClr val="black"/>
                </a:solidFill>
                <a:latin typeface="Arabic Typesetting" panose="03020402040406030203" pitchFamily="66" charset="-78"/>
                <a:cs typeface="Arabic Typesetting" panose="03020402040406030203" pitchFamily="66" charset="-78"/>
              </a:rPr>
              <a:t>اضطراب در آنها </a:t>
            </a:r>
            <a:r>
              <a:rPr lang="fa-IR" dirty="0" smtClean="0">
                <a:solidFill>
                  <a:prstClr val="black"/>
                </a:solidFill>
                <a:latin typeface="Arabic Typesetting" panose="03020402040406030203" pitchFamily="66" charset="-78"/>
                <a:cs typeface="Arabic Typesetting" panose="03020402040406030203" pitchFamily="66" charset="-78"/>
              </a:rPr>
              <a:t>،خدمتی </a:t>
            </a:r>
            <a:r>
              <a:rPr lang="fa-IR" dirty="0">
                <a:solidFill>
                  <a:prstClr val="black"/>
                </a:solidFill>
                <a:latin typeface="Arabic Typesetting" panose="03020402040406030203" pitchFamily="66" charset="-78"/>
                <a:cs typeface="Arabic Typesetting" panose="03020402040406030203" pitchFamily="66" charset="-78"/>
              </a:rPr>
              <a:t>همیشگی بر عهده دیگران می </a:t>
            </a:r>
            <a:r>
              <a:rPr lang="fa-IR" dirty="0" smtClean="0">
                <a:solidFill>
                  <a:prstClr val="black"/>
                </a:solidFill>
                <a:latin typeface="Arabic Typesetting" panose="03020402040406030203" pitchFamily="66" charset="-78"/>
                <a:cs typeface="Arabic Typesetting" panose="03020402040406030203" pitchFamily="66" charset="-78"/>
              </a:rPr>
              <a:t>گذارد. </a:t>
            </a:r>
            <a:r>
              <a:rPr lang="fa-IR" dirty="0">
                <a:solidFill>
                  <a:prstClr val="black"/>
                </a:solidFill>
                <a:latin typeface="Arabic Typesetting" panose="03020402040406030203" pitchFamily="66" charset="-78"/>
                <a:cs typeface="Arabic Typesetting" panose="03020402040406030203" pitchFamily="66" charset="-78"/>
              </a:rPr>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*منتظر </a:t>
            </a:r>
            <a:r>
              <a:rPr lang="fa-IR" dirty="0">
                <a:solidFill>
                  <a:prstClr val="black"/>
                </a:solidFill>
                <a:latin typeface="Arabic Typesetting" panose="03020402040406030203" pitchFamily="66" charset="-78"/>
                <a:cs typeface="Arabic Typesetting" panose="03020402040406030203" pitchFamily="66" charset="-78"/>
              </a:rPr>
              <a:t>پاداش های تصادفی و غیر منتظره برای دریافت و توجه بیشتر </a:t>
            </a:r>
            <a:r>
              <a:rPr lang="fa-IR" dirty="0" smtClean="0">
                <a:solidFill>
                  <a:prstClr val="black"/>
                </a:solidFill>
                <a:latin typeface="Arabic Typesetting" panose="03020402040406030203" pitchFamily="66" charset="-78"/>
                <a:cs typeface="Arabic Typesetting" panose="03020402040406030203" pitchFamily="66" charset="-78"/>
              </a:rPr>
              <a:t>هستند. </a:t>
            </a:r>
            <a:r>
              <a:rPr lang="fa-IR" dirty="0">
                <a:solidFill>
                  <a:prstClr val="black"/>
                </a:solidFill>
                <a:latin typeface="Arabic Typesetting" panose="03020402040406030203" pitchFamily="66" charset="-78"/>
                <a:cs typeface="Arabic Typesetting" panose="03020402040406030203" pitchFamily="66" charset="-78"/>
              </a:rPr>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*از </a:t>
            </a:r>
            <a:r>
              <a:rPr lang="fa-IR" dirty="0">
                <a:solidFill>
                  <a:prstClr val="black"/>
                </a:solidFill>
                <a:latin typeface="Arabic Typesetting" panose="03020402040406030203" pitchFamily="66" charset="-78"/>
                <a:cs typeface="Arabic Typesetting" panose="03020402040406030203" pitchFamily="66" charset="-78"/>
              </a:rPr>
              <a:t>آنجایی که همیشه به انزوا طلبی خود می چسبند و به خاطر امنیتی که در ازاء ان بدست می آورند آنرا رها نمی </a:t>
            </a:r>
            <a:r>
              <a:rPr lang="fa-IR" dirty="0" smtClean="0">
                <a:solidFill>
                  <a:prstClr val="black"/>
                </a:solidFill>
                <a:latin typeface="Arabic Typesetting" panose="03020402040406030203" pitchFamily="66" charset="-78"/>
                <a:cs typeface="Arabic Typesetting" panose="03020402040406030203" pitchFamily="66" charset="-78"/>
              </a:rPr>
              <a:t>سازند. </a:t>
            </a:r>
            <a:r>
              <a:rPr lang="fa-IR" dirty="0">
                <a:solidFill>
                  <a:prstClr val="black"/>
                </a:solidFill>
                <a:latin typeface="Arabic Typesetting" panose="03020402040406030203" pitchFamily="66" charset="-78"/>
                <a:cs typeface="Arabic Typesetting" panose="03020402040406030203" pitchFamily="66" charset="-78"/>
              </a:rPr>
              <a:t/>
            </a:r>
            <a:br>
              <a:rPr lang="fa-IR" dirty="0">
                <a:solidFill>
                  <a:prstClr val="black"/>
                </a:solidFill>
                <a:latin typeface="Arabic Typesetting" panose="03020402040406030203" pitchFamily="66" charset="-78"/>
                <a:cs typeface="Arabic Typesetting" panose="03020402040406030203" pitchFamily="66" charset="-78"/>
              </a:rPr>
            </a:br>
            <a:r>
              <a:rPr lang="fa-IR" dirty="0" smtClean="0">
                <a:solidFill>
                  <a:prstClr val="black"/>
                </a:solidFill>
                <a:latin typeface="Arabic Typesetting" panose="03020402040406030203" pitchFamily="66" charset="-78"/>
                <a:cs typeface="Arabic Typesetting" panose="03020402040406030203" pitchFamily="66" charset="-78"/>
              </a:rPr>
              <a:t>*تغییر </a:t>
            </a:r>
            <a:r>
              <a:rPr lang="fa-IR" dirty="0">
                <a:solidFill>
                  <a:prstClr val="black"/>
                </a:solidFill>
                <a:latin typeface="Arabic Typesetting" panose="03020402040406030203" pitchFamily="66" charset="-78"/>
                <a:cs typeface="Arabic Typesetting" panose="03020402040406030203" pitchFamily="66" charset="-78"/>
              </a:rPr>
              <a:t>و رشد دو جرء جدایی ناپذیر در هر رابطه سالم به شمار می رود این جزء در شخصیت اجتنابی دیده نمی </a:t>
            </a:r>
            <a:r>
              <a:rPr lang="fa-IR" dirty="0" smtClean="0">
                <a:solidFill>
                  <a:prstClr val="black"/>
                </a:solidFill>
                <a:latin typeface="Arabic Typesetting" panose="03020402040406030203" pitchFamily="66" charset="-78"/>
                <a:cs typeface="Arabic Typesetting" panose="03020402040406030203" pitchFamily="66" charset="-78"/>
              </a:rPr>
              <a:t>شود.</a:t>
            </a:r>
            <a:endParaRPr lang="fa-IR" dirty="0">
              <a:solidFill>
                <a:prstClr val="black"/>
              </a:solidFill>
              <a:latin typeface="Arabic Typesetting" panose="03020402040406030203" pitchFamily="66" charset="-78"/>
              <a:cs typeface="Arabic Typesetting" panose="03020402040406030203" pitchFamily="66" charset="-78"/>
            </a:endParaRPr>
          </a:p>
          <a:p>
            <a:pPr marL="0" lvl="0" indent="0" algn="r" rtl="1">
              <a:lnSpc>
                <a:spcPct val="100000"/>
              </a:lnSpc>
              <a:spcBef>
                <a:spcPts val="0"/>
              </a:spcBef>
              <a:buNone/>
            </a:pPr>
            <a:endParaRPr lang="fa-IR" sz="1800" dirty="0">
              <a:solidFill>
                <a:prstClr val="black"/>
              </a:solidFill>
            </a:endParaRPr>
          </a:p>
          <a:p>
            <a:pPr marL="0" lvl="0" indent="0" algn="r" rtl="1">
              <a:lnSpc>
                <a:spcPct val="100000"/>
              </a:lnSpc>
              <a:spcBef>
                <a:spcPts val="0"/>
              </a:spcBef>
              <a:buNone/>
            </a:pPr>
            <a:endParaRPr lang="fa-IR" sz="1800" dirty="0">
              <a:solidFill>
                <a:prstClr val="black"/>
              </a:solidFill>
            </a:endParaRPr>
          </a:p>
          <a:p>
            <a:pPr marL="0" lvl="0" indent="0" algn="r" rtl="1">
              <a:lnSpc>
                <a:spcPct val="100000"/>
              </a:lnSpc>
              <a:spcBef>
                <a:spcPts val="0"/>
              </a:spcBef>
              <a:buNone/>
            </a:pPr>
            <a:r>
              <a:rPr lang="fa-IR" sz="1800" dirty="0">
                <a:solidFill>
                  <a:prstClr val="black"/>
                </a:solidFill>
              </a:rPr>
              <a:t>                 </a:t>
            </a:r>
            <a:endParaRPr lang="en-US" dirty="0"/>
          </a:p>
        </p:txBody>
      </p:sp>
      <p:pic>
        <p:nvPicPr>
          <p:cNvPr id="2" name="Picture 1"/>
          <p:cNvPicPr>
            <a:picLocks noChangeAspect="1"/>
          </p:cNvPicPr>
          <p:nvPr/>
        </p:nvPicPr>
        <p:blipFill>
          <a:blip r:embed="rId3"/>
          <a:stretch>
            <a:fillRect/>
          </a:stretch>
        </p:blipFill>
        <p:spPr>
          <a:xfrm>
            <a:off x="3719719" y="794837"/>
            <a:ext cx="4066970" cy="1422065"/>
          </a:xfrm>
          <a:prstGeom prst="rect">
            <a:avLst/>
          </a:prstGeom>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08816" y="5231039"/>
            <a:ext cx="5940425"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568834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225</TotalTime>
  <Words>763</Words>
  <Application>Microsoft Office PowerPoint</Application>
  <PresentationFormat>Custom</PresentationFormat>
  <Paragraphs>122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Organic</vt:lpstr>
      <vt:lpstr>PowerPoint Presentation</vt:lpstr>
      <vt:lpstr>PowerPoint Presentation</vt:lpstr>
      <vt:lpstr>PowerPoint Presentation</vt:lpstr>
      <vt:lpstr>شخصیت افسرده چگونه شکل می گیرد؟</vt:lpstr>
      <vt:lpstr>چرامن مجذوب افرادافسرده می شوم؟</vt:lpstr>
      <vt:lpstr>PowerPoint Presentation</vt:lpstr>
      <vt:lpstr>زندگی مشترک با محبوب غم زده</vt:lpstr>
      <vt:lpstr>PowerPoint Presentation</vt:lpstr>
      <vt:lpstr>PowerPoint Presentation</vt:lpstr>
      <vt:lpstr>زمان ترک رابطه</vt:lpstr>
      <vt:lpstr>PowerPoint Presentation</vt:lpstr>
      <vt:lpstr> ویژگی های فرد دچاراختلال شخصیت اجتنابی : </vt:lpstr>
      <vt:lpstr> شخصیت اجتنابی به عنوان شریک زندگی : </vt:lpstr>
      <vt:lpstr>چرا من مجذوب شخصیت اجتنابی می شوم؟ </vt:lpstr>
      <vt:lpstr> رابطه تعاملی با شخصیت اجتنابی : </vt:lpstr>
      <vt:lpstr>چرا شخصیت اجتنابی به سرعت وابسته عاطفی می شود؟</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یالطیف  محبوب اندوهگین اختلال شخصیت افسرده</dc:title>
  <dc:creator>ccc</dc:creator>
  <cp:lastModifiedBy>pc1</cp:lastModifiedBy>
  <cp:revision>30</cp:revision>
  <dcterms:created xsi:type="dcterms:W3CDTF">2020-11-28T20:08:42Z</dcterms:created>
  <dcterms:modified xsi:type="dcterms:W3CDTF">2026-08-27T19:08:49Z</dcterms:modified>
</cp:coreProperties>
</file>